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3"/>
  </p:notesMasterIdLst>
  <p:sldIdLst>
    <p:sldId id="257" r:id="rId2"/>
    <p:sldId id="266"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095AAD-B402-411E-AC5A-CE18724F7E49}" type="datetimeFigureOut">
              <a:rPr lang="en-AU" smtClean="0"/>
              <a:t>26/03/2014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C39C6-438F-468B-A34F-ECCAB4E0F8E5}" type="slidenum">
              <a:rPr lang="en-AU" smtClean="0"/>
              <a:t>‹#›</a:t>
            </a:fld>
            <a:endParaRPr lang="en-AU"/>
          </a:p>
        </p:txBody>
      </p:sp>
    </p:spTree>
    <p:extLst>
      <p:ext uri="{BB962C8B-B14F-4D97-AF65-F5344CB8AC3E}">
        <p14:creationId xmlns:p14="http://schemas.microsoft.com/office/powerpoint/2010/main" val="3049220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3701AB-020A-4638-89B0-62837251F45A}" type="slidenum">
              <a:rPr lang="en-AU" smtClean="0"/>
              <a:pPr/>
              <a:t>17</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E.G. public response to child murders &amp; school shootings, child’s capacity to bully,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p>
          <a:p>
            <a:endParaRPr lang="en-AU" dirty="0"/>
          </a:p>
        </p:txBody>
      </p:sp>
      <p:sp>
        <p:nvSpPr>
          <p:cNvPr id="4" name="Slide Number Placeholder 3"/>
          <p:cNvSpPr>
            <a:spLocks noGrp="1"/>
          </p:cNvSpPr>
          <p:nvPr>
            <p:ph type="sldNum" sz="quarter" idx="10"/>
          </p:nvPr>
        </p:nvSpPr>
        <p:spPr/>
        <p:txBody>
          <a:bodyPr/>
          <a:lstStyle/>
          <a:p>
            <a:fld id="{696BF10B-523B-4862-9FFA-57A1B92E9249}" type="slidenum">
              <a:rPr lang="en-AU" smtClean="0"/>
              <a:pPr/>
              <a:t>26</a:t>
            </a:fld>
            <a:endParaRPr lang="en-AU"/>
          </a:p>
        </p:txBody>
      </p:sp>
    </p:spTree>
    <p:extLst>
      <p:ext uri="{BB962C8B-B14F-4D97-AF65-F5344CB8AC3E}">
        <p14:creationId xmlns:p14="http://schemas.microsoft.com/office/powerpoint/2010/main" val="427507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EC years is the opportune</a:t>
            </a:r>
            <a:r>
              <a:rPr lang="en-AU" baseline="0" dirty="0" smtClean="0"/>
              <a:t> time to initiate collaborations between adult and children re behaviour and learning directions</a:t>
            </a:r>
            <a:endParaRPr lang="en-AU" dirty="0"/>
          </a:p>
        </p:txBody>
      </p:sp>
      <p:sp>
        <p:nvSpPr>
          <p:cNvPr id="4" name="Slide Number Placeholder 3"/>
          <p:cNvSpPr>
            <a:spLocks noGrp="1"/>
          </p:cNvSpPr>
          <p:nvPr>
            <p:ph type="sldNum" sz="quarter" idx="10"/>
          </p:nvPr>
        </p:nvSpPr>
        <p:spPr/>
        <p:txBody>
          <a:bodyPr/>
          <a:lstStyle/>
          <a:p>
            <a:fld id="{696BF10B-523B-4862-9FFA-57A1B92E9249}" type="slidenum">
              <a:rPr lang="en-AU" smtClean="0"/>
              <a:pPr/>
              <a:t>28</a:t>
            </a:fld>
            <a:endParaRPr lang="en-AU"/>
          </a:p>
        </p:txBody>
      </p:sp>
    </p:spTree>
    <p:extLst>
      <p:ext uri="{BB962C8B-B14F-4D97-AF65-F5344CB8AC3E}">
        <p14:creationId xmlns:p14="http://schemas.microsoft.com/office/powerpoint/2010/main" val="1862768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 as a time when children passively await passage into the social world and the rational adult world.</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It is the child who has not met the developmental milestones who is questioned rather than consideration of the role that social context and opportunity play, or the notion that conceptual development does not necessarily occur in such an ordered fashion</a:t>
            </a:r>
          </a:p>
          <a:p>
            <a:endParaRPr lang="en-AU" dirty="0"/>
          </a:p>
        </p:txBody>
      </p:sp>
      <p:sp>
        <p:nvSpPr>
          <p:cNvPr id="4" name="Slide Number Placeholder 3"/>
          <p:cNvSpPr>
            <a:spLocks noGrp="1"/>
          </p:cNvSpPr>
          <p:nvPr>
            <p:ph type="sldNum" sz="quarter" idx="10"/>
          </p:nvPr>
        </p:nvSpPr>
        <p:spPr/>
        <p:txBody>
          <a:bodyPr/>
          <a:lstStyle/>
          <a:p>
            <a:fld id="{696BF10B-523B-4862-9FFA-57A1B92E9249}" type="slidenum">
              <a:rPr lang="en-AU" smtClean="0"/>
              <a:pPr/>
              <a:t>30</a:t>
            </a:fld>
            <a:endParaRPr lang="en-AU"/>
          </a:p>
        </p:txBody>
      </p:sp>
    </p:spTree>
    <p:extLst>
      <p:ext uri="{BB962C8B-B14F-4D97-AF65-F5344CB8AC3E}">
        <p14:creationId xmlns:p14="http://schemas.microsoft.com/office/powerpoint/2010/main" val="287055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B32BE7-2134-4885-A890-74F1AFF2131C}" type="slidenum">
              <a:rPr lang="en-AU" smtClean="0"/>
              <a:pPr/>
              <a:t>36</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ADC63AF-2BA2-4EC4-B6EE-30AA8D4513A0}" type="datetimeFigureOut">
              <a:rPr lang="en-AU" smtClean="0"/>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1281450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DC63AF-2BA2-4EC4-B6EE-30AA8D4513A0}" type="datetimeFigureOut">
              <a:rPr lang="en-AU" smtClean="0"/>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241837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DC63AF-2BA2-4EC4-B6EE-30AA8D4513A0}" type="datetimeFigureOut">
              <a:rPr lang="en-AU" smtClean="0"/>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52977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DC63AF-2BA2-4EC4-B6EE-30AA8D4513A0}" type="datetimeFigureOut">
              <a:rPr lang="en-AU" smtClean="0"/>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92311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C63AF-2BA2-4EC4-B6EE-30AA8D4513A0}" type="datetimeFigureOut">
              <a:rPr lang="en-AU" smtClean="0"/>
              <a:t>26/03/2014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78344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ADC63AF-2BA2-4EC4-B6EE-30AA8D4513A0}" type="datetimeFigureOut">
              <a:rPr lang="en-AU" smtClean="0"/>
              <a:t>26/03/2014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159566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ADC63AF-2BA2-4EC4-B6EE-30AA8D4513A0}" type="datetimeFigureOut">
              <a:rPr lang="en-AU" smtClean="0"/>
              <a:t>26/03/2014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136252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ADC63AF-2BA2-4EC4-B6EE-30AA8D4513A0}" type="datetimeFigureOut">
              <a:rPr lang="en-AU" smtClean="0"/>
              <a:t>26/03/2014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3481504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C63AF-2BA2-4EC4-B6EE-30AA8D4513A0}" type="datetimeFigureOut">
              <a:rPr lang="en-AU" smtClean="0"/>
              <a:t>26/03/2014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111095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C63AF-2BA2-4EC4-B6EE-30AA8D4513A0}" type="datetimeFigureOut">
              <a:rPr lang="en-AU" smtClean="0"/>
              <a:t>26/03/2014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404023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C63AF-2BA2-4EC4-B6EE-30AA8D4513A0}" type="datetimeFigureOut">
              <a:rPr lang="en-AU" smtClean="0"/>
              <a:t>26/03/2014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84FF44A-8CC4-46F9-825D-2523BEC14A5A}" type="slidenum">
              <a:rPr lang="en-AU" smtClean="0"/>
              <a:t>‹#›</a:t>
            </a:fld>
            <a:endParaRPr lang="en-AU"/>
          </a:p>
        </p:txBody>
      </p:sp>
    </p:spTree>
    <p:extLst>
      <p:ext uri="{BB962C8B-B14F-4D97-AF65-F5344CB8AC3E}">
        <p14:creationId xmlns:p14="http://schemas.microsoft.com/office/powerpoint/2010/main" val="77016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C63AF-2BA2-4EC4-B6EE-30AA8D4513A0}" type="datetimeFigureOut">
              <a:rPr lang="en-AU" smtClean="0"/>
              <a:t>26/03/2014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FF44A-8CC4-46F9-825D-2523BEC14A5A}" type="slidenum">
              <a:rPr lang="en-AU" smtClean="0"/>
              <a:t>‹#›</a:t>
            </a:fld>
            <a:endParaRPr lang="en-AU"/>
          </a:p>
        </p:txBody>
      </p:sp>
    </p:spTree>
    <p:extLst>
      <p:ext uri="{BB962C8B-B14F-4D97-AF65-F5344CB8AC3E}">
        <p14:creationId xmlns:p14="http://schemas.microsoft.com/office/powerpoint/2010/main" val="420371192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deewr.gov.au/EARLYCHILDHOOD/POLICY_AGENDA/Pages/home.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600" y="116632"/>
            <a:ext cx="7772400" cy="1470025"/>
          </a:xfrm>
        </p:spPr>
        <p:txBody>
          <a:bodyPr/>
          <a:lstStyle/>
          <a:p>
            <a:pPr eaLnBrk="1" fontAlgn="auto" hangingPunct="1">
              <a:spcAft>
                <a:spcPts val="0"/>
              </a:spcAft>
              <a:defRPr/>
            </a:pPr>
            <a:r>
              <a:rPr lang="en-US" dirty="0" smtClean="0"/>
              <a:t>ECE304</a:t>
            </a:r>
            <a:r>
              <a:rPr lang="en-AU" dirty="0" smtClean="0"/>
              <a:t> </a:t>
            </a:r>
          </a:p>
        </p:txBody>
      </p:sp>
      <p:sp>
        <p:nvSpPr>
          <p:cNvPr id="5123" name="Rectangle 3"/>
          <p:cNvSpPr>
            <a:spLocks noGrp="1" noChangeArrowheads="1"/>
          </p:cNvSpPr>
          <p:nvPr>
            <p:ph type="subTitle" idx="1"/>
          </p:nvPr>
        </p:nvSpPr>
        <p:spPr>
          <a:xfrm>
            <a:off x="1403648" y="1268760"/>
            <a:ext cx="6400800" cy="1752600"/>
          </a:xfrm>
        </p:spPr>
        <p:txBody>
          <a:bodyPr>
            <a:normAutofit/>
          </a:bodyPr>
          <a:lstStyle/>
          <a:p>
            <a:pPr marR="0" eaLnBrk="1" hangingPunct="1"/>
            <a:r>
              <a:rPr lang="en-US" b="1" dirty="0" smtClean="0"/>
              <a:t>Critical Reflection: Early Childhood Theory and Practice</a:t>
            </a:r>
            <a:endParaRPr lang="en-AU" b="1" dirty="0" smtClean="0"/>
          </a:p>
        </p:txBody>
      </p:sp>
      <p:sp>
        <p:nvSpPr>
          <p:cNvPr id="4" name="Rectangle 2"/>
          <p:cNvSpPr txBox="1">
            <a:spLocks noChangeArrowheads="1"/>
          </p:cNvSpPr>
          <p:nvPr/>
        </p:nvSpPr>
        <p:spPr>
          <a:xfrm>
            <a:off x="457200" y="2348880"/>
            <a:ext cx="8229600" cy="1143000"/>
          </a:xfrm>
          <a:prstGeom prst="rect">
            <a:avLst/>
          </a:prstGeom>
        </p:spPr>
        <p:txBody>
          <a:bodyPr vert="horz" lIns="91440" tIns="45720" rIns="91440" bIns="45720" rtlCol="0" anchor="ctr">
            <a:normAutofit fontScale="3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sz="3600" dirty="0" smtClean="0"/>
              <a:t>Learning Objectives:</a:t>
            </a:r>
            <a:br>
              <a:rPr lang="en-AU" sz="3600" dirty="0" smtClean="0"/>
            </a:br>
            <a:r>
              <a:rPr lang="en-AU" sz="4000" dirty="0" smtClean="0"/>
              <a:t> </a:t>
            </a:r>
            <a:br>
              <a:rPr lang="en-AU" sz="4000" dirty="0" smtClean="0"/>
            </a:br>
            <a:r>
              <a:rPr lang="en-AU" sz="4000" dirty="0" smtClean="0"/>
              <a:t/>
            </a:r>
            <a:br>
              <a:rPr lang="en-AU" sz="4000" dirty="0" smtClean="0"/>
            </a:br>
            <a:r>
              <a:rPr lang="en-AU" sz="4000" dirty="0" smtClean="0"/>
              <a:t/>
            </a:r>
            <a:br>
              <a:rPr lang="en-AU" sz="4000" dirty="0" smtClean="0"/>
            </a:br>
            <a:r>
              <a:rPr lang="en-AU" sz="2400" dirty="0" smtClean="0"/>
              <a:t>Successful completion of this unit should enable you to:</a:t>
            </a:r>
            <a:br>
              <a:rPr lang="en-AU" sz="2400" dirty="0" smtClean="0"/>
            </a:br>
            <a:endParaRPr lang="en-AU" sz="2400" dirty="0" smtClean="0"/>
          </a:p>
        </p:txBody>
      </p:sp>
      <p:sp>
        <p:nvSpPr>
          <p:cNvPr id="6" name="Rectangle 3"/>
          <p:cNvSpPr txBox="1">
            <a:spLocks noChangeArrowheads="1"/>
          </p:cNvSpPr>
          <p:nvPr/>
        </p:nvSpPr>
        <p:spPr>
          <a:xfrm>
            <a:off x="807638" y="3491880"/>
            <a:ext cx="7520940" cy="108012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90000"/>
              </a:lnSpc>
            </a:pPr>
            <a:r>
              <a:rPr lang="en-US" sz="1000" dirty="0" smtClean="0">
                <a:solidFill>
                  <a:schemeClr val="tx1"/>
                </a:solidFill>
                <a:latin typeface="Arial Narrow" pitchFamily="34" charset="0"/>
              </a:rPr>
              <a:t>Understand historical, cultural, political representations of children/childhood</a:t>
            </a:r>
          </a:p>
          <a:p>
            <a:pPr>
              <a:lnSpc>
                <a:spcPct val="90000"/>
              </a:lnSpc>
            </a:pPr>
            <a:r>
              <a:rPr lang="en-US" sz="1000" dirty="0" smtClean="0">
                <a:solidFill>
                  <a:schemeClr val="tx1"/>
                </a:solidFill>
                <a:latin typeface="Arial Narrow" pitchFamily="34" charset="0"/>
              </a:rPr>
              <a:t>Engage with early childhood issues of difference, including Indigenous perspectives </a:t>
            </a:r>
          </a:p>
          <a:p>
            <a:pPr>
              <a:lnSpc>
                <a:spcPct val="90000"/>
              </a:lnSpc>
            </a:pPr>
            <a:r>
              <a:rPr lang="en-US" sz="1000" dirty="0" smtClean="0">
                <a:solidFill>
                  <a:schemeClr val="tx1"/>
                </a:solidFill>
                <a:latin typeface="Arial Narrow" pitchFamily="34" charset="0"/>
              </a:rPr>
              <a:t>Understand and articulate </a:t>
            </a:r>
            <a:r>
              <a:rPr lang="en-US" sz="1000" dirty="0" err="1" smtClean="0">
                <a:solidFill>
                  <a:schemeClr val="tx1"/>
                </a:solidFill>
                <a:latin typeface="Arial Narrow" pitchFamily="34" charset="0"/>
              </a:rPr>
              <a:t>reconceptualist</a:t>
            </a:r>
            <a:r>
              <a:rPr lang="en-US" sz="1000" dirty="0" smtClean="0">
                <a:solidFill>
                  <a:schemeClr val="tx1"/>
                </a:solidFill>
                <a:latin typeface="Arial Narrow" pitchFamily="34" charset="0"/>
              </a:rPr>
              <a:t> and traditional views of childhood and learning</a:t>
            </a:r>
          </a:p>
          <a:p>
            <a:pPr>
              <a:lnSpc>
                <a:spcPct val="90000"/>
              </a:lnSpc>
            </a:pPr>
            <a:r>
              <a:rPr lang="en-US" sz="1000" dirty="0" smtClean="0">
                <a:solidFill>
                  <a:schemeClr val="tx1"/>
                </a:solidFill>
                <a:latin typeface="Arial Narrow" pitchFamily="34" charset="0"/>
              </a:rPr>
              <a:t>Critically examine pre-determined and self-selected critical issues </a:t>
            </a:r>
          </a:p>
          <a:p>
            <a:pPr>
              <a:lnSpc>
                <a:spcPct val="90000"/>
              </a:lnSpc>
            </a:pPr>
            <a:r>
              <a:rPr lang="en-US" sz="1000" dirty="0" smtClean="0">
                <a:solidFill>
                  <a:schemeClr val="tx1"/>
                </a:solidFill>
                <a:latin typeface="Arial Narrow" pitchFamily="34" charset="0"/>
              </a:rPr>
              <a:t>Identify, describe and critically review topical early childhood social and political issues in early childhood</a:t>
            </a:r>
            <a:endParaRPr lang="en-AU" sz="1000" dirty="0" smtClean="0">
              <a:solidFill>
                <a:schemeClr val="tx1"/>
              </a:solidFill>
              <a:latin typeface="Arial Narrow" pitchFamily="34" charset="0"/>
            </a:endParaRPr>
          </a:p>
        </p:txBody>
      </p:sp>
      <p:graphicFrame>
        <p:nvGraphicFramePr>
          <p:cNvPr id="7" name="Group 28"/>
          <p:cNvGraphicFramePr>
            <a:graphicFrameLocks noGrp="1"/>
          </p:cNvGraphicFramePr>
          <p:nvPr>
            <p:extLst>
              <p:ext uri="{D42A27DB-BD31-4B8C-83A1-F6EECF244321}">
                <p14:modId xmlns:p14="http://schemas.microsoft.com/office/powerpoint/2010/main" val="49260602"/>
              </p:ext>
            </p:extLst>
          </p:nvPr>
        </p:nvGraphicFramePr>
        <p:xfrm>
          <a:off x="1502595" y="4572000"/>
          <a:ext cx="6131025" cy="1511499"/>
        </p:xfrm>
        <a:graphic>
          <a:graphicData uri="http://schemas.openxmlformats.org/drawingml/2006/table">
            <a:tbl>
              <a:tblPr/>
              <a:tblGrid>
                <a:gridCol w="1226442"/>
                <a:gridCol w="1226441"/>
                <a:gridCol w="1225259"/>
                <a:gridCol w="1226442"/>
                <a:gridCol w="1226441"/>
              </a:tblGrid>
              <a:tr h="7560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000" b="0" i="0" u="none" strike="noStrike" cap="none" normalizeH="0" baseline="0" dirty="0" smtClean="0">
                          <a:ln>
                            <a:noFill/>
                          </a:ln>
                          <a:solidFill>
                            <a:schemeClr val="tx1"/>
                          </a:solidFill>
                          <a:effectLst/>
                          <a:latin typeface="Arial" charset="0"/>
                        </a:rPr>
                        <a:t>Assignment 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charset="0"/>
                        </a:rPr>
                        <a:t>Summarise</a:t>
                      </a:r>
                      <a:r>
                        <a:rPr kumimoji="0" lang="en-US" sz="1000" b="0" i="0" u="none" strike="noStrike" cap="none" normalizeH="0" baseline="0" dirty="0" smtClean="0">
                          <a:ln>
                            <a:noFill/>
                          </a:ln>
                          <a:solidFill>
                            <a:schemeClr val="tx1"/>
                          </a:solidFill>
                          <a:effectLst/>
                          <a:latin typeface="Arial" charset="0"/>
                        </a:rPr>
                        <a:t> 3 Early Childhood issues </a:t>
                      </a:r>
                      <a:endParaRPr kumimoji="0" lang="en-AU"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40%</a:t>
                      </a:r>
                      <a:r>
                        <a:rPr kumimoji="0" lang="en-AU" sz="10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000" b="0" i="0" u="none" strike="noStrike" cap="none" normalizeH="0" baseline="0" dirty="0" smtClean="0">
                          <a:ln>
                            <a:noFill/>
                          </a:ln>
                          <a:solidFill>
                            <a:schemeClr val="tx1"/>
                          </a:solidFill>
                          <a:effectLst/>
                          <a:latin typeface="Arial" charset="0"/>
                        </a:rPr>
                        <a:t>300-500words x 3 or 1500 (</a:t>
                      </a:r>
                      <a:r>
                        <a:rPr kumimoji="0" lang="en-AU" sz="1000" b="0" i="0" u="none" strike="noStrike" cap="none" normalizeH="0" baseline="0" dirty="0" err="1" smtClean="0">
                          <a:ln>
                            <a:noFill/>
                          </a:ln>
                          <a:solidFill>
                            <a:schemeClr val="tx1"/>
                          </a:solidFill>
                          <a:effectLst/>
                          <a:latin typeface="Arial" charset="0"/>
                        </a:rPr>
                        <a:t>approx</a:t>
                      </a:r>
                      <a:r>
                        <a:rPr kumimoji="0" lang="en-AU" sz="10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000" b="0" i="0" u="none" strike="noStrike" cap="none" normalizeH="0" baseline="0" dirty="0" smtClean="0">
                          <a:ln>
                            <a:noFill/>
                          </a:ln>
                          <a:solidFill>
                            <a:schemeClr val="tx1"/>
                          </a:solidFill>
                          <a:effectLst/>
                          <a:latin typeface="Arial" charset="0"/>
                        </a:rPr>
                        <a:t>Week 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000" b="0" i="0" u="none" strike="noStrike" cap="none" normalizeH="0" baseline="0" dirty="0" smtClean="0">
                          <a:ln>
                            <a:noFill/>
                          </a:ln>
                          <a:solidFill>
                            <a:schemeClr val="tx1"/>
                          </a:solidFill>
                          <a:effectLst/>
                          <a:latin typeface="Arial" charset="0"/>
                        </a:rPr>
                        <a:t>Friday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4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000" b="0" i="0" u="none" strike="noStrike" cap="none" normalizeH="0" baseline="0" dirty="0" smtClean="0">
                          <a:ln>
                            <a:noFill/>
                          </a:ln>
                          <a:solidFill>
                            <a:schemeClr val="tx1"/>
                          </a:solidFill>
                          <a:effectLst/>
                          <a:latin typeface="Arial" charset="0"/>
                        </a:rPr>
                        <a:t>Assignment 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Investigation of an early childhood issue</a:t>
                      </a:r>
                      <a:r>
                        <a:rPr kumimoji="0" lang="en-AU" sz="10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60%</a:t>
                      </a:r>
                      <a:r>
                        <a:rPr kumimoji="0" lang="en-AU" sz="10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rPr>
                        <a:t>2500 words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000" b="0" i="0" u="none" strike="noStrike" cap="none" normalizeH="0" baseline="0" dirty="0" smtClean="0">
                          <a:ln>
                            <a:noFill/>
                          </a:ln>
                          <a:solidFill>
                            <a:schemeClr val="tx1"/>
                          </a:solidFill>
                          <a:effectLst/>
                          <a:latin typeface="Arial" charset="0"/>
                        </a:rPr>
                        <a:t>Week 12 Friday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2823835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AU" smtClean="0"/>
              <a:t>1938</a:t>
            </a:r>
          </a:p>
        </p:txBody>
      </p:sp>
      <p:sp>
        <p:nvSpPr>
          <p:cNvPr id="17411" name="Rectangle 3"/>
          <p:cNvSpPr>
            <a:spLocks noGrp="1" noChangeArrowheads="1"/>
          </p:cNvSpPr>
          <p:nvPr>
            <p:ph idx="1"/>
          </p:nvPr>
        </p:nvSpPr>
        <p:spPr/>
        <p:txBody>
          <a:bodyPr>
            <a:normAutofit/>
          </a:bodyPr>
          <a:lstStyle/>
          <a:p>
            <a:pPr marL="274320" indent="-274320" eaLnBrk="1" fontAlgn="auto" hangingPunct="1">
              <a:lnSpc>
                <a:spcPct val="90000"/>
              </a:lnSpc>
              <a:spcAft>
                <a:spcPts val="0"/>
              </a:spcAft>
              <a:buClr>
                <a:schemeClr val="accent3"/>
              </a:buClr>
              <a:buFontTx/>
              <a:buNone/>
              <a:defRPr/>
            </a:pPr>
            <a:r>
              <a:rPr lang="en-US" sz="2400" smtClean="0"/>
              <a:t>	The Australian Association for Pre-School Child Development (now Early Childhood Australia) established as a </a:t>
            </a:r>
            <a:r>
              <a:rPr lang="en-US" sz="2400" b="1" smtClean="0"/>
              <a:t>federal</a:t>
            </a:r>
            <a:r>
              <a:rPr lang="en-US" sz="2400" smtClean="0"/>
              <a:t> organisation. </a:t>
            </a:r>
          </a:p>
          <a:p>
            <a:pPr marL="274320" indent="-274320" eaLnBrk="1" fontAlgn="auto" hangingPunct="1">
              <a:lnSpc>
                <a:spcPct val="90000"/>
              </a:lnSpc>
              <a:spcAft>
                <a:spcPts val="0"/>
              </a:spcAft>
              <a:buClr>
                <a:schemeClr val="accent3"/>
              </a:buClr>
              <a:buFontTx/>
              <a:buNone/>
              <a:defRPr/>
            </a:pPr>
            <a:r>
              <a:rPr lang="en-US" sz="2400" smtClean="0"/>
              <a:t>	Original aims were to:</a:t>
            </a:r>
          </a:p>
          <a:p>
            <a:pPr marL="274320" indent="-274320" eaLnBrk="1" fontAlgn="auto" hangingPunct="1">
              <a:lnSpc>
                <a:spcPct val="90000"/>
              </a:lnSpc>
              <a:spcAft>
                <a:spcPts val="0"/>
              </a:spcAft>
              <a:buClr>
                <a:schemeClr val="accent3"/>
              </a:buClr>
              <a:buFont typeface="Wingdings 2"/>
              <a:buChar char=""/>
              <a:defRPr/>
            </a:pPr>
            <a:r>
              <a:rPr lang="en-US" sz="2400" smtClean="0"/>
              <a:t>co-ordinate the work of the six kindergarten unions</a:t>
            </a:r>
          </a:p>
          <a:p>
            <a:pPr marL="274320" indent="-274320" eaLnBrk="1" fontAlgn="auto" hangingPunct="1">
              <a:lnSpc>
                <a:spcPct val="90000"/>
              </a:lnSpc>
              <a:spcAft>
                <a:spcPts val="0"/>
              </a:spcAft>
              <a:buClr>
                <a:schemeClr val="accent3"/>
              </a:buClr>
              <a:buFont typeface="Wingdings 2"/>
              <a:buChar char=""/>
              <a:defRPr/>
            </a:pPr>
            <a:r>
              <a:rPr lang="en-US" sz="2400" smtClean="0"/>
              <a:t>set standards for guidance of nursery/kindergarten chn. </a:t>
            </a:r>
          </a:p>
          <a:p>
            <a:pPr marL="274320" indent="-274320" eaLnBrk="1" fontAlgn="auto" hangingPunct="1">
              <a:lnSpc>
                <a:spcPct val="90000"/>
              </a:lnSpc>
              <a:spcAft>
                <a:spcPts val="0"/>
              </a:spcAft>
              <a:buClr>
                <a:schemeClr val="accent3"/>
              </a:buClr>
              <a:buFont typeface="Wingdings 2"/>
              <a:buChar char=""/>
              <a:defRPr/>
            </a:pPr>
            <a:r>
              <a:rPr lang="en-US" sz="2400" smtClean="0"/>
              <a:t>set standards for the training of kindergarten teachers</a:t>
            </a:r>
          </a:p>
          <a:p>
            <a:pPr marL="274320" indent="-274320" eaLnBrk="1" fontAlgn="auto" hangingPunct="1">
              <a:lnSpc>
                <a:spcPct val="90000"/>
              </a:lnSpc>
              <a:spcAft>
                <a:spcPts val="0"/>
              </a:spcAft>
              <a:buClr>
                <a:schemeClr val="accent3"/>
              </a:buClr>
              <a:buFont typeface="Wingdings 2"/>
              <a:buChar char=""/>
              <a:defRPr/>
            </a:pPr>
            <a:r>
              <a:rPr lang="en-US" sz="2400" smtClean="0"/>
              <a:t>establish a bureau of publications re pre-school work</a:t>
            </a:r>
          </a:p>
          <a:p>
            <a:pPr marL="274320" indent="-274320" eaLnBrk="1" fontAlgn="auto" hangingPunct="1">
              <a:lnSpc>
                <a:spcPct val="90000"/>
              </a:lnSpc>
              <a:spcAft>
                <a:spcPts val="0"/>
              </a:spcAft>
              <a:buClr>
                <a:schemeClr val="accent3"/>
              </a:buClr>
              <a:buFont typeface="Wingdings 2"/>
              <a:buChar char=""/>
              <a:defRPr/>
            </a:pPr>
            <a:r>
              <a:rPr lang="en-US" sz="2400" smtClean="0"/>
              <a:t>organise a conference biennially </a:t>
            </a:r>
          </a:p>
          <a:p>
            <a:pPr marL="274320" indent="-274320" eaLnBrk="1" fontAlgn="auto" hangingPunct="1">
              <a:lnSpc>
                <a:spcPct val="90000"/>
              </a:lnSpc>
              <a:spcAft>
                <a:spcPts val="0"/>
              </a:spcAft>
              <a:buClr>
                <a:schemeClr val="accent3"/>
              </a:buClr>
              <a:buFontTx/>
              <a:buNone/>
              <a:defRPr/>
            </a:pPr>
            <a:endParaRPr lang="en-US" sz="2000" smtClean="0"/>
          </a:p>
          <a:p>
            <a:pPr marL="274320" indent="-274320" eaLnBrk="1" fontAlgn="auto" hangingPunct="1">
              <a:lnSpc>
                <a:spcPct val="90000"/>
              </a:lnSpc>
              <a:spcAft>
                <a:spcPts val="0"/>
              </a:spcAft>
              <a:buClr>
                <a:schemeClr val="accent3"/>
              </a:buClr>
              <a:buFontTx/>
              <a:buNone/>
              <a:defRPr/>
            </a:pPr>
            <a:endParaRPr lang="en-US" sz="2000" smtClean="0"/>
          </a:p>
          <a:p>
            <a:pPr marL="274320" indent="-274320" eaLnBrk="1" fontAlgn="auto" hangingPunct="1">
              <a:lnSpc>
                <a:spcPct val="90000"/>
              </a:lnSpc>
              <a:spcAft>
                <a:spcPts val="0"/>
              </a:spcAft>
              <a:buClr>
                <a:schemeClr val="accent3"/>
              </a:buClr>
              <a:buFontTx/>
              <a:buNone/>
              <a:defRPr/>
            </a:pPr>
            <a:r>
              <a:rPr lang="en-US" sz="2000" smtClean="0"/>
              <a:t>(Brennan 1994, p.37)</a:t>
            </a:r>
            <a:endParaRPr lang="en-AU" sz="2000" smtClean="0"/>
          </a:p>
        </p:txBody>
      </p:sp>
    </p:spTree>
    <p:extLst>
      <p:ext uri="{BB962C8B-B14F-4D97-AF65-F5344CB8AC3E}">
        <p14:creationId xmlns:p14="http://schemas.microsoft.com/office/powerpoint/2010/main" val="364932018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eaLnBrk="1" fontAlgn="auto" hangingPunct="1">
              <a:spcAft>
                <a:spcPts val="0"/>
              </a:spcAft>
              <a:defRPr/>
            </a:pPr>
            <a:r>
              <a:rPr lang="en-AU" smtClean="0"/>
              <a:t>Demonstration centres established</a:t>
            </a:r>
          </a:p>
        </p:txBody>
      </p:sp>
      <p:sp>
        <p:nvSpPr>
          <p:cNvPr id="25603" name="Content Placeholder 2"/>
          <p:cNvSpPr>
            <a:spLocks noGrp="1"/>
          </p:cNvSpPr>
          <p:nvPr>
            <p:ph idx="1"/>
          </p:nvPr>
        </p:nvSpPr>
        <p:spPr/>
        <p:txBody>
          <a:bodyPr>
            <a:normAutofit lnSpcReduction="10000"/>
          </a:bodyPr>
          <a:lstStyle/>
          <a:p>
            <a:pPr eaLnBrk="1" hangingPunct="1">
              <a:buFontTx/>
              <a:buNone/>
            </a:pPr>
            <a:r>
              <a:rPr lang="en-US" dirty="0" smtClean="0"/>
              <a:t>	Lady Gowrie child care programs tried to ‘educate’ working class families ‘about the proper ways children should be reared’ and conducted rigorous daily physical checks of each child. </a:t>
            </a:r>
          </a:p>
          <a:p>
            <a:pPr eaLnBrk="1" hangingPunct="1">
              <a:buFontTx/>
              <a:buNone/>
            </a:pPr>
            <a:r>
              <a:rPr lang="en-US" dirty="0" smtClean="0"/>
              <a:t>	Effectively excluded Aboriginal children, children from non-English speaking background and children with disabilities from enrolling in the </a:t>
            </a:r>
            <a:r>
              <a:rPr lang="en-US" dirty="0" err="1" smtClean="0"/>
              <a:t>centres</a:t>
            </a:r>
            <a:r>
              <a:rPr lang="en-US" dirty="0" smtClean="0"/>
              <a:t>.</a:t>
            </a:r>
            <a:endParaRPr lang="en-AU" dirty="0" smtClean="0"/>
          </a:p>
          <a:p>
            <a:pPr eaLnBrk="1" hangingPunct="1">
              <a:buFontTx/>
              <a:buNone/>
            </a:pPr>
            <a:endParaRPr lang="en-AU" dirty="0" smtClean="0"/>
          </a:p>
        </p:txBody>
      </p:sp>
    </p:spTree>
    <p:extLst>
      <p:ext uri="{BB962C8B-B14F-4D97-AF65-F5344CB8AC3E}">
        <p14:creationId xmlns:p14="http://schemas.microsoft.com/office/powerpoint/2010/main" val="137851759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AU" smtClean="0"/>
              <a:t>1940’s</a:t>
            </a:r>
          </a:p>
        </p:txBody>
      </p:sp>
      <p:sp>
        <p:nvSpPr>
          <p:cNvPr id="26627" name="Content Placeholder 2"/>
          <p:cNvSpPr>
            <a:spLocks noGrp="1"/>
          </p:cNvSpPr>
          <p:nvPr>
            <p:ph idx="1"/>
          </p:nvPr>
        </p:nvSpPr>
        <p:spPr/>
        <p:txBody>
          <a:bodyPr/>
          <a:lstStyle/>
          <a:p>
            <a:pPr eaLnBrk="1" hangingPunct="1"/>
            <a:r>
              <a:rPr lang="en-US" dirty="0" smtClean="0"/>
              <a:t>Women needed in the work force during WW2. Forced the hand of the government to ‘take direct responsibility for the provision of child care for the children of working mothers’ </a:t>
            </a:r>
          </a:p>
          <a:p>
            <a:pPr eaLnBrk="1" hangingPunct="1">
              <a:buFontTx/>
              <a:buNone/>
            </a:pPr>
            <a:r>
              <a:rPr lang="en-US" sz="1800" dirty="0" smtClean="0"/>
              <a:t>Brennan 1994, p.43.</a:t>
            </a:r>
            <a:endParaRPr lang="en-AU" sz="1800" dirty="0" smtClean="0"/>
          </a:p>
        </p:txBody>
      </p:sp>
    </p:spTree>
    <p:extLst>
      <p:ext uri="{BB962C8B-B14F-4D97-AF65-F5344CB8AC3E}">
        <p14:creationId xmlns:p14="http://schemas.microsoft.com/office/powerpoint/2010/main" val="81707782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2960" y="365760"/>
            <a:ext cx="7520940" cy="830992"/>
          </a:xfrm>
        </p:spPr>
        <p:txBody>
          <a:bodyPr>
            <a:normAutofit fontScale="90000"/>
          </a:bodyPr>
          <a:lstStyle/>
          <a:p>
            <a:pPr eaLnBrk="1" fontAlgn="auto" hangingPunct="1">
              <a:spcAft>
                <a:spcPts val="0"/>
              </a:spcAft>
              <a:defRPr/>
            </a:pPr>
            <a:r>
              <a:rPr lang="en-AU" sz="6000" b="1" dirty="0"/>
              <a:t/>
            </a:r>
            <a:br>
              <a:rPr lang="en-AU" sz="6000" b="1" dirty="0"/>
            </a:br>
            <a:r>
              <a:rPr lang="en-AU" sz="3600" b="1" dirty="0" smtClean="0">
                <a:solidFill>
                  <a:schemeClr val="tx1"/>
                </a:solidFill>
              </a:rPr>
              <a:t>1950s-1960s</a:t>
            </a:r>
            <a:r>
              <a:rPr lang="en-AU" sz="6000" dirty="0" smtClean="0">
                <a:solidFill>
                  <a:schemeClr val="tx1"/>
                </a:solidFill>
              </a:rPr>
              <a:t/>
            </a:r>
            <a:br>
              <a:rPr lang="en-AU" sz="6000" dirty="0" smtClean="0">
                <a:solidFill>
                  <a:schemeClr val="tx1"/>
                </a:solidFill>
              </a:rPr>
            </a:br>
            <a:endParaRPr lang="en-AU" dirty="0" smtClean="0"/>
          </a:p>
        </p:txBody>
      </p:sp>
      <p:sp>
        <p:nvSpPr>
          <p:cNvPr id="27651" name="Content Placeholder 2"/>
          <p:cNvSpPr>
            <a:spLocks noGrp="1"/>
          </p:cNvSpPr>
          <p:nvPr>
            <p:ph idx="1"/>
          </p:nvPr>
        </p:nvSpPr>
        <p:spPr>
          <a:xfrm>
            <a:off x="827584" y="1124744"/>
            <a:ext cx="7520940" cy="3579849"/>
          </a:xfrm>
        </p:spPr>
        <p:txBody>
          <a:bodyPr>
            <a:normAutofit fontScale="70000" lnSpcReduction="20000"/>
          </a:bodyPr>
          <a:lstStyle/>
          <a:p>
            <a:pPr eaLnBrk="1" hangingPunct="1">
              <a:buFontTx/>
              <a:buChar char="•"/>
            </a:pPr>
            <a:endParaRPr lang="en-US" dirty="0" smtClean="0"/>
          </a:p>
          <a:p>
            <a:pPr eaLnBrk="1" hangingPunct="1">
              <a:buFontTx/>
              <a:buChar char="•"/>
            </a:pPr>
            <a:r>
              <a:rPr lang="en-US" dirty="0" smtClean="0"/>
              <a:t>steady rise of women working outside the home. </a:t>
            </a:r>
          </a:p>
          <a:p>
            <a:pPr eaLnBrk="1" hangingPunct="1">
              <a:buFontTx/>
              <a:buNone/>
            </a:pPr>
            <a:endParaRPr lang="en-US" dirty="0" smtClean="0"/>
          </a:p>
          <a:p>
            <a:pPr eaLnBrk="1" hangingPunct="1">
              <a:buFontTx/>
              <a:buChar char="•"/>
            </a:pPr>
            <a:r>
              <a:rPr lang="en-US" dirty="0" smtClean="0"/>
              <a:t>child care was mostly found by calling upon friends, </a:t>
            </a:r>
            <a:r>
              <a:rPr lang="en-US" dirty="0" err="1" smtClean="0"/>
              <a:t>neighbours</a:t>
            </a:r>
            <a:r>
              <a:rPr lang="en-US" dirty="0" smtClean="0"/>
              <a:t> and members of the extended family</a:t>
            </a:r>
          </a:p>
          <a:p>
            <a:pPr eaLnBrk="1" hangingPunct="1">
              <a:buFontTx/>
              <a:buNone/>
            </a:pPr>
            <a:endParaRPr lang="en-US" dirty="0" smtClean="0"/>
          </a:p>
          <a:p>
            <a:pPr eaLnBrk="1" hangingPunct="1">
              <a:buFontTx/>
              <a:buChar char="•"/>
            </a:pPr>
            <a:r>
              <a:rPr lang="en-US" dirty="0" smtClean="0"/>
              <a:t>pre-schools increasingly in well-to-do suburbs &amp; more likely to serve privileged middle-class families </a:t>
            </a:r>
          </a:p>
          <a:p>
            <a:pPr eaLnBrk="1" hangingPunct="1">
              <a:buFontTx/>
              <a:buChar char="•"/>
            </a:pPr>
            <a:r>
              <a:rPr lang="en-US" dirty="0" smtClean="0"/>
              <a:t> </a:t>
            </a:r>
          </a:p>
          <a:p>
            <a:pPr eaLnBrk="1" hangingPunct="1">
              <a:buFontTx/>
              <a:buChar char="•"/>
            </a:pPr>
            <a:r>
              <a:rPr lang="en-US" dirty="0" smtClean="0"/>
              <a:t>frequent curriculum changes in schools</a:t>
            </a:r>
            <a:r>
              <a:rPr lang="en-AU" dirty="0" smtClean="0"/>
              <a:t> (up to now)</a:t>
            </a:r>
          </a:p>
        </p:txBody>
      </p:sp>
    </p:spTree>
    <p:extLst>
      <p:ext uri="{BB962C8B-B14F-4D97-AF65-F5344CB8AC3E}">
        <p14:creationId xmlns:p14="http://schemas.microsoft.com/office/powerpoint/2010/main" val="424260821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AU" smtClean="0"/>
              <a:t>1960 – 1970’s</a:t>
            </a:r>
          </a:p>
        </p:txBody>
      </p:sp>
      <p:sp>
        <p:nvSpPr>
          <p:cNvPr id="28675" name="Content Placeholder 2"/>
          <p:cNvSpPr>
            <a:spLocks noGrp="1"/>
          </p:cNvSpPr>
          <p:nvPr>
            <p:ph idx="1"/>
          </p:nvPr>
        </p:nvSpPr>
        <p:spPr/>
        <p:txBody>
          <a:bodyPr/>
          <a:lstStyle/>
          <a:p>
            <a:pPr eaLnBrk="1" hangingPunct="1">
              <a:buFontTx/>
              <a:buNone/>
            </a:pPr>
            <a:r>
              <a:rPr lang="en-US" smtClean="0"/>
              <a:t>	increasing advocacy &amp; lobbying for child care.  Opposition based on concerns for mental health of children denied full time mother</a:t>
            </a:r>
          </a:p>
          <a:p>
            <a:pPr eaLnBrk="1" hangingPunct="1">
              <a:buFontTx/>
              <a:buNone/>
            </a:pPr>
            <a:r>
              <a:rPr lang="en-US" smtClean="0"/>
              <a:t>	increasing concern re quality of services. Emphasis was on rigid routines and on haste. Considered undesirable to show affection to children and necessary to have strong discipline.</a:t>
            </a:r>
            <a:endParaRPr lang="en-AU" smtClean="0"/>
          </a:p>
        </p:txBody>
      </p:sp>
    </p:spTree>
    <p:extLst>
      <p:ext uri="{BB962C8B-B14F-4D97-AF65-F5344CB8AC3E}">
        <p14:creationId xmlns:p14="http://schemas.microsoft.com/office/powerpoint/2010/main" val="293801036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eaLnBrk="1" fontAlgn="auto" hangingPunct="1">
              <a:spcAft>
                <a:spcPts val="0"/>
              </a:spcAft>
              <a:defRPr/>
            </a:pPr>
            <a:r>
              <a:rPr lang="en-AU" sz="6000" b="1" smtClean="0">
                <a:solidFill>
                  <a:schemeClr val="tx1"/>
                </a:solidFill>
              </a:rPr>
              <a:t/>
            </a:r>
            <a:br>
              <a:rPr lang="en-AU" sz="6000" b="1" smtClean="0">
                <a:solidFill>
                  <a:schemeClr val="tx1"/>
                </a:solidFill>
              </a:rPr>
            </a:br>
            <a:r>
              <a:rPr lang="en-AU" sz="6000" b="1" smtClean="0">
                <a:solidFill>
                  <a:schemeClr val="tx1"/>
                </a:solidFill>
              </a:rPr>
              <a:t>1972</a:t>
            </a:r>
            <a:r>
              <a:rPr lang="en-AU" sz="6000" smtClean="0">
                <a:solidFill>
                  <a:schemeClr val="tx1"/>
                </a:solidFill>
              </a:rPr>
              <a:t/>
            </a:r>
            <a:br>
              <a:rPr lang="en-AU" sz="6000" smtClean="0">
                <a:solidFill>
                  <a:schemeClr val="tx1"/>
                </a:solidFill>
              </a:rPr>
            </a:br>
            <a:endParaRPr lang="en-AU" smtClean="0"/>
          </a:p>
        </p:txBody>
      </p:sp>
      <p:sp>
        <p:nvSpPr>
          <p:cNvPr id="29699" name="Content Placeholder 2"/>
          <p:cNvSpPr>
            <a:spLocks noGrp="1"/>
          </p:cNvSpPr>
          <p:nvPr>
            <p:ph idx="1"/>
          </p:nvPr>
        </p:nvSpPr>
        <p:spPr/>
        <p:txBody>
          <a:bodyPr>
            <a:normAutofit fontScale="92500" lnSpcReduction="20000"/>
          </a:bodyPr>
          <a:lstStyle/>
          <a:p>
            <a:pPr eaLnBrk="1" hangingPunct="1"/>
            <a:endParaRPr lang="en-US" dirty="0" smtClean="0"/>
          </a:p>
          <a:p>
            <a:pPr eaLnBrk="1" hangingPunct="1"/>
            <a:r>
              <a:rPr lang="en-US" dirty="0" smtClean="0"/>
              <a:t>The Child Care Act (reluctantly) introduced by Federal Liberal Government. *remember </a:t>
            </a:r>
            <a:r>
              <a:rPr lang="en-US" b="1" dirty="0" smtClean="0"/>
              <a:t>Education</a:t>
            </a:r>
            <a:r>
              <a:rPr lang="en-US" dirty="0" smtClean="0"/>
              <a:t> Acts were established between </a:t>
            </a:r>
            <a:r>
              <a:rPr lang="en-US" sz="2800" b="1" dirty="0" smtClean="0"/>
              <a:t>18</a:t>
            </a:r>
            <a:r>
              <a:rPr lang="en-US" sz="2800" dirty="0" smtClean="0"/>
              <a:t>72 &amp; 1895</a:t>
            </a:r>
            <a:endParaRPr lang="en-US" dirty="0" smtClean="0"/>
          </a:p>
          <a:p>
            <a:pPr eaLnBrk="1" hangingPunct="1"/>
            <a:r>
              <a:rPr lang="en-US" dirty="0" smtClean="0"/>
              <a:t>‘Probably the most significant aspect of this period...was the legitimacy it gave to the idea of children’s services being established and supported as a normal community service - not something which should be restricted to the needy’ </a:t>
            </a:r>
            <a:endParaRPr lang="en-US" sz="1800" dirty="0" smtClean="0"/>
          </a:p>
          <a:p>
            <a:pPr eaLnBrk="1" hangingPunct="1"/>
            <a:r>
              <a:rPr lang="en-US" sz="1800" dirty="0" smtClean="0"/>
              <a:t>Brennan, 1994, p.9</a:t>
            </a:r>
            <a:endParaRPr lang="en-AU" sz="1800" dirty="0" smtClean="0"/>
          </a:p>
        </p:txBody>
      </p:sp>
    </p:spTree>
    <p:extLst>
      <p:ext uri="{BB962C8B-B14F-4D97-AF65-F5344CB8AC3E}">
        <p14:creationId xmlns:p14="http://schemas.microsoft.com/office/powerpoint/2010/main" val="68507712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pPr eaLnBrk="1" hangingPunct="1"/>
            <a:r>
              <a:rPr lang="en-AU" sz="6000" b="1" smtClean="0">
                <a:solidFill>
                  <a:schemeClr val="tx1"/>
                </a:solidFill>
              </a:rPr>
              <a:t>1970s-1980s</a:t>
            </a:r>
            <a:endParaRPr lang="en-AU" smtClean="0"/>
          </a:p>
        </p:txBody>
      </p:sp>
      <p:sp>
        <p:nvSpPr>
          <p:cNvPr id="30723" name="Content Placeholder 2"/>
          <p:cNvSpPr>
            <a:spLocks noGrp="1"/>
          </p:cNvSpPr>
          <p:nvPr>
            <p:ph idx="1"/>
          </p:nvPr>
        </p:nvSpPr>
        <p:spPr/>
        <p:txBody>
          <a:bodyPr>
            <a:normAutofit fontScale="92500"/>
          </a:bodyPr>
          <a:lstStyle/>
          <a:p>
            <a:pPr eaLnBrk="1" hangingPunct="1">
              <a:buFontTx/>
              <a:buNone/>
            </a:pPr>
            <a:r>
              <a:rPr lang="en-AU" smtClean="0"/>
              <a:t>	</a:t>
            </a:r>
            <a:r>
              <a:rPr lang="en-US" smtClean="0"/>
              <a:t>change of Government / change of attitude childcare became an important service; increased number of services; more children in care at a younger age and for longer periods of time. </a:t>
            </a:r>
            <a:endParaRPr lang="en-AU" smtClean="0"/>
          </a:p>
          <a:p>
            <a:pPr eaLnBrk="1" hangingPunct="1">
              <a:buFontTx/>
              <a:buNone/>
            </a:pPr>
            <a:r>
              <a:rPr lang="en-US" smtClean="0"/>
              <a:t>	mid 1980’s  FDC under same government department as children’s services.</a:t>
            </a:r>
            <a:endParaRPr lang="en-AU" smtClean="0"/>
          </a:p>
          <a:p>
            <a:pPr eaLnBrk="1" hangingPunct="1">
              <a:buFontTx/>
              <a:buNone/>
            </a:pPr>
            <a:r>
              <a:rPr lang="en-US" smtClean="0"/>
              <a:t>	OSHC &amp; Vacation care began for 5-12 year olds (some managed and housed by schools)</a:t>
            </a:r>
          </a:p>
          <a:p>
            <a:pPr eaLnBrk="1" hangingPunct="1">
              <a:buFontTx/>
              <a:buNone/>
            </a:pPr>
            <a:r>
              <a:rPr lang="en-US" smtClean="0"/>
              <a:t>	</a:t>
            </a:r>
            <a:endParaRPr lang="en-AU" smtClean="0"/>
          </a:p>
          <a:p>
            <a:pPr eaLnBrk="1" hangingPunct="1"/>
            <a:endParaRPr lang="en-AU" smtClean="0"/>
          </a:p>
        </p:txBody>
      </p:sp>
    </p:spTree>
    <p:extLst>
      <p:ext uri="{BB962C8B-B14F-4D97-AF65-F5344CB8AC3E}">
        <p14:creationId xmlns:p14="http://schemas.microsoft.com/office/powerpoint/2010/main" val="19045699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pPr eaLnBrk="1" fontAlgn="auto" hangingPunct="1">
              <a:spcAft>
                <a:spcPts val="0"/>
              </a:spcAft>
              <a:defRPr/>
            </a:pPr>
            <a:r>
              <a:rPr lang="en-AU" sz="6000" b="1" smtClean="0">
                <a:solidFill>
                  <a:schemeClr val="tx1"/>
                </a:solidFill>
              </a:rPr>
              <a:t/>
            </a:r>
            <a:br>
              <a:rPr lang="en-AU" sz="6000" b="1" smtClean="0">
                <a:solidFill>
                  <a:schemeClr val="tx1"/>
                </a:solidFill>
              </a:rPr>
            </a:br>
            <a:r>
              <a:rPr lang="en-AU" sz="6000" b="1" smtClean="0">
                <a:solidFill>
                  <a:schemeClr val="tx1"/>
                </a:solidFill>
              </a:rPr>
              <a:t>1990s</a:t>
            </a:r>
            <a:r>
              <a:rPr lang="en-AU" sz="6000" smtClean="0">
                <a:solidFill>
                  <a:schemeClr val="tx1"/>
                </a:solidFill>
              </a:rPr>
              <a:t/>
            </a:r>
            <a:br>
              <a:rPr lang="en-AU" sz="6000" smtClean="0">
                <a:solidFill>
                  <a:schemeClr val="tx1"/>
                </a:solidFill>
              </a:rPr>
            </a:br>
            <a:endParaRPr lang="en-AU" smtClean="0"/>
          </a:p>
        </p:txBody>
      </p:sp>
      <p:sp>
        <p:nvSpPr>
          <p:cNvPr id="31747" name="Content Placeholder 2"/>
          <p:cNvSpPr>
            <a:spLocks noGrp="1"/>
          </p:cNvSpPr>
          <p:nvPr>
            <p:ph idx="1"/>
          </p:nvPr>
        </p:nvSpPr>
        <p:spPr/>
        <p:txBody>
          <a:bodyPr>
            <a:normAutofit fontScale="92500" lnSpcReduction="20000"/>
          </a:bodyPr>
          <a:lstStyle/>
          <a:p>
            <a:endParaRPr lang="en-US" dirty="0" smtClean="0"/>
          </a:p>
          <a:p>
            <a:endParaRPr lang="en-US" dirty="0"/>
          </a:p>
          <a:p>
            <a:r>
              <a:rPr lang="en-US" dirty="0" smtClean="0"/>
              <a:t>Fee relief (</a:t>
            </a:r>
            <a:r>
              <a:rPr lang="en-US" dirty="0"/>
              <a:t>in community based </a:t>
            </a:r>
            <a:r>
              <a:rPr lang="en-US" dirty="0" smtClean="0"/>
              <a:t>childcare from1980s) extended to commercial </a:t>
            </a:r>
            <a:r>
              <a:rPr lang="en-US" dirty="0" err="1" smtClean="0"/>
              <a:t>centres</a:t>
            </a:r>
            <a:r>
              <a:rPr lang="en-US" dirty="0" smtClean="0"/>
              <a:t>.</a:t>
            </a:r>
            <a:endParaRPr lang="en-AU" dirty="0" smtClean="0"/>
          </a:p>
          <a:p>
            <a:pPr eaLnBrk="1" hangingPunct="1"/>
            <a:r>
              <a:rPr lang="en-US" dirty="0" smtClean="0"/>
              <a:t>The Quality Improvement &amp; Accreditation System (QI&amp;AS) for long day care </a:t>
            </a:r>
            <a:r>
              <a:rPr lang="en-US" dirty="0" err="1" smtClean="0"/>
              <a:t>centres</a:t>
            </a:r>
            <a:r>
              <a:rPr lang="en-US" dirty="0" smtClean="0"/>
              <a:t> introduced 1994 revised in 2002 &amp; extended to FDC &amp; OHSC</a:t>
            </a:r>
          </a:p>
          <a:p>
            <a:pPr eaLnBrk="1" hangingPunct="1"/>
            <a:r>
              <a:rPr lang="en-US" dirty="0" smtClean="0"/>
              <a:t>Increase in integrated services especially non-government schools. On-site preschools &amp; childcare provide seamless transition, benefit families</a:t>
            </a:r>
          </a:p>
          <a:p>
            <a:pPr eaLnBrk="1" hangingPunct="1">
              <a:buFont typeface="Wingdings 2" pitchFamily="18" charset="2"/>
              <a:buNone/>
            </a:pPr>
            <a:endParaRPr lang="en-AU" dirty="0" smtClean="0"/>
          </a:p>
        </p:txBody>
      </p:sp>
    </p:spTree>
    <p:extLst>
      <p:ext uri="{BB962C8B-B14F-4D97-AF65-F5344CB8AC3E}">
        <p14:creationId xmlns:p14="http://schemas.microsoft.com/office/powerpoint/2010/main" val="291638002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2000&gt;</a:t>
            </a:r>
            <a:endParaRPr lang="en-AU" dirty="0"/>
          </a:p>
        </p:txBody>
      </p:sp>
      <p:sp>
        <p:nvSpPr>
          <p:cNvPr id="2" name="Content Placeholder 1"/>
          <p:cNvSpPr>
            <a:spLocks noGrp="1"/>
          </p:cNvSpPr>
          <p:nvPr>
            <p:ph idx="1"/>
          </p:nvPr>
        </p:nvSpPr>
        <p:spPr/>
        <p:txBody>
          <a:bodyPr>
            <a:normAutofit/>
          </a:bodyPr>
          <a:lstStyle/>
          <a:p>
            <a:r>
              <a:rPr lang="en-AU" sz="2400" dirty="0" smtClean="0"/>
              <a:t>Idea of ‘social investment’ began to frame thinking about social and economic policy in Australia</a:t>
            </a:r>
          </a:p>
          <a:p>
            <a:r>
              <a:rPr lang="en-AU" sz="2400" dirty="0" smtClean="0"/>
              <a:t>Scientific and economic consensus about importance of early years  (Brain research)</a:t>
            </a:r>
            <a:endParaRPr lang="en-AU" sz="2400" dirty="0"/>
          </a:p>
          <a:p>
            <a:r>
              <a:rPr lang="en-AU" sz="2400" dirty="0" smtClean="0"/>
              <a:t>National EC Development Strategy: Investing in the Early Years  (focus on </a:t>
            </a:r>
            <a:r>
              <a:rPr lang="en-AU" sz="2400" dirty="0" err="1" smtClean="0"/>
              <a:t>chn</a:t>
            </a:r>
            <a:r>
              <a:rPr lang="en-AU" sz="2400" dirty="0" smtClean="0"/>
              <a:t> 0-8yrs education, childcare, health, housing, especially reducing inequality)</a:t>
            </a:r>
          </a:p>
          <a:p>
            <a:r>
              <a:rPr lang="en-AU" sz="2400" dirty="0"/>
              <a:t> </a:t>
            </a:r>
            <a:r>
              <a:rPr lang="en-AU" sz="2400" dirty="0" smtClean="0"/>
              <a:t>From 2006 </a:t>
            </a:r>
            <a:r>
              <a:rPr lang="en-AU" sz="2400" dirty="0"/>
              <a:t>50% increase in total government expenditure on ECEC in real terms</a:t>
            </a:r>
          </a:p>
          <a:p>
            <a:pPr marL="914400" lvl="3" indent="0">
              <a:buNone/>
            </a:pPr>
            <a:endParaRPr lang="en-AU" sz="2400" dirty="0"/>
          </a:p>
        </p:txBody>
      </p:sp>
    </p:spTree>
    <p:extLst>
      <p:ext uri="{BB962C8B-B14F-4D97-AF65-F5344CB8AC3E}">
        <p14:creationId xmlns:p14="http://schemas.microsoft.com/office/powerpoint/2010/main" val="3467946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822960" y="365760"/>
            <a:ext cx="7565464" cy="830992"/>
          </a:xfrm>
        </p:spPr>
        <p:txBody>
          <a:bodyPr>
            <a:noAutofit/>
          </a:bodyPr>
          <a:lstStyle/>
          <a:p>
            <a:pPr eaLnBrk="1" fontAlgn="auto" hangingPunct="1">
              <a:spcAft>
                <a:spcPts val="0"/>
              </a:spcAft>
              <a:defRPr/>
            </a:pPr>
            <a:r>
              <a:rPr lang="en-AU" dirty="0" smtClean="0"/>
              <a:t>2007/2008 </a:t>
            </a:r>
            <a:r>
              <a:rPr lang="en-AU" dirty="0" smtClean="0">
                <a:solidFill>
                  <a:schemeClr val="tx1"/>
                </a:solidFill>
              </a:rPr>
              <a:t>Labour Government commits to high quality EC education: </a:t>
            </a:r>
            <a:endParaRPr lang="en-AU" dirty="0" smtClean="0"/>
          </a:p>
        </p:txBody>
      </p:sp>
      <p:sp>
        <p:nvSpPr>
          <p:cNvPr id="32771" name="Content Placeholder 2"/>
          <p:cNvSpPr>
            <a:spLocks noGrp="1"/>
          </p:cNvSpPr>
          <p:nvPr>
            <p:ph idx="1"/>
          </p:nvPr>
        </p:nvSpPr>
        <p:spPr/>
        <p:txBody>
          <a:bodyPr>
            <a:normAutofit fontScale="85000" lnSpcReduction="20000"/>
          </a:bodyPr>
          <a:lstStyle/>
          <a:p>
            <a:r>
              <a:rPr lang="en-AU" dirty="0"/>
              <a:t>	</a:t>
            </a:r>
            <a:endParaRPr lang="en-AU" dirty="0" smtClean="0"/>
          </a:p>
          <a:p>
            <a:r>
              <a:rPr lang="en-AU" sz="2800" dirty="0" smtClean="0"/>
              <a:t>National </a:t>
            </a:r>
            <a:r>
              <a:rPr lang="en-AU" sz="2800" dirty="0"/>
              <a:t>Partnership Agreement in EC Education </a:t>
            </a:r>
            <a:endParaRPr lang="en-AU" sz="2800" dirty="0" smtClean="0"/>
          </a:p>
          <a:p>
            <a:pPr>
              <a:buNone/>
            </a:pPr>
            <a:r>
              <a:rPr lang="en-AU" sz="2000" dirty="0" smtClean="0"/>
              <a:t>By 2013</a:t>
            </a:r>
            <a:r>
              <a:rPr lang="en-AU" sz="2000" dirty="0"/>
              <a:t>, all children in year before formal schooling will </a:t>
            </a:r>
            <a:r>
              <a:rPr lang="en-AU" sz="2000" dirty="0" smtClean="0"/>
              <a:t>have</a:t>
            </a:r>
          </a:p>
          <a:p>
            <a:pPr>
              <a:buNone/>
            </a:pPr>
            <a:r>
              <a:rPr lang="en-AU" sz="2000" dirty="0" smtClean="0"/>
              <a:t>access </a:t>
            </a:r>
            <a:r>
              <a:rPr lang="en-AU" sz="2000" dirty="0"/>
              <a:t>to 15 hours of Government-funded, play-based </a:t>
            </a:r>
            <a:r>
              <a:rPr lang="en-AU" sz="2000" dirty="0" smtClean="0"/>
              <a:t>early</a:t>
            </a:r>
          </a:p>
          <a:p>
            <a:pPr>
              <a:buNone/>
            </a:pPr>
            <a:r>
              <a:rPr lang="en-AU" sz="2000" dirty="0" smtClean="0"/>
              <a:t>childhood </a:t>
            </a:r>
            <a:r>
              <a:rPr lang="en-AU" sz="2000" dirty="0"/>
              <a:t>education, for a minimum of 40 weeks per </a:t>
            </a:r>
            <a:r>
              <a:rPr lang="en-AU" sz="2000" dirty="0" smtClean="0"/>
              <a:t>year,</a:t>
            </a:r>
          </a:p>
          <a:p>
            <a:pPr>
              <a:buNone/>
            </a:pPr>
            <a:r>
              <a:rPr lang="en-AU" sz="2000" dirty="0" smtClean="0"/>
              <a:t>delivered </a:t>
            </a:r>
            <a:r>
              <a:rPr lang="en-AU" sz="2000" dirty="0"/>
              <a:t>by degree qualified early childhood teachers </a:t>
            </a:r>
            <a:r>
              <a:rPr lang="en-AU" sz="2000" dirty="0" smtClean="0"/>
              <a:t>in</a:t>
            </a:r>
          </a:p>
          <a:p>
            <a:pPr>
              <a:buNone/>
            </a:pPr>
            <a:r>
              <a:rPr lang="en-AU" sz="2000" dirty="0" smtClean="0"/>
              <a:t>public</a:t>
            </a:r>
            <a:r>
              <a:rPr lang="en-AU" sz="2000" dirty="0"/>
              <a:t>, private and community-based preschools and </a:t>
            </a:r>
            <a:r>
              <a:rPr lang="en-AU" sz="2000" dirty="0" smtClean="0"/>
              <a:t>child</a:t>
            </a:r>
          </a:p>
          <a:p>
            <a:pPr>
              <a:buNone/>
            </a:pPr>
            <a:r>
              <a:rPr lang="en-AU" sz="2000" dirty="0" smtClean="0"/>
              <a:t>care</a:t>
            </a:r>
            <a:endParaRPr lang="en-AU" sz="2800" dirty="0"/>
          </a:p>
          <a:p>
            <a:pPr marL="109728" indent="0">
              <a:buNone/>
            </a:pPr>
            <a:r>
              <a:rPr lang="en-AU" sz="2800" dirty="0" smtClean="0"/>
              <a:t>+ National</a:t>
            </a:r>
            <a:r>
              <a:rPr lang="en-AU" sz="2800" dirty="0"/>
              <a:t> </a:t>
            </a:r>
            <a:r>
              <a:rPr lang="en-AU" sz="2800" dirty="0" smtClean="0"/>
              <a:t>Partnership </a:t>
            </a:r>
            <a:r>
              <a:rPr lang="en-AU" sz="2800" dirty="0"/>
              <a:t>Agreement for Indigenous EC </a:t>
            </a:r>
            <a:r>
              <a:rPr lang="en-AU" sz="2800" dirty="0" smtClean="0"/>
              <a:t>Development </a:t>
            </a:r>
          </a:p>
          <a:p>
            <a:pPr marL="109728" indent="0">
              <a:buNone/>
            </a:pPr>
            <a:r>
              <a:rPr lang="en-AU" sz="2000" dirty="0" smtClean="0"/>
              <a:t>closing the gap</a:t>
            </a:r>
          </a:p>
          <a:p>
            <a:pPr marL="109728" indent="0">
              <a:buNone/>
            </a:pPr>
            <a:r>
              <a:rPr lang="en-AU" sz="2000" dirty="0" smtClean="0"/>
              <a:t>specific </a:t>
            </a:r>
            <a:r>
              <a:rPr lang="en-AU" sz="2000" dirty="0"/>
              <a:t>focuses on </a:t>
            </a:r>
            <a:r>
              <a:rPr lang="en-AU" sz="2000" dirty="0" smtClean="0"/>
              <a:t>ensuring Indigenous 4yr olds in remote communities </a:t>
            </a:r>
            <a:r>
              <a:rPr lang="en-AU" sz="2000" dirty="0"/>
              <a:t>have access to </a:t>
            </a:r>
            <a:r>
              <a:rPr lang="en-AU" sz="2000" dirty="0" smtClean="0"/>
              <a:t>EC education. </a:t>
            </a:r>
          </a:p>
          <a:p>
            <a:pPr marL="109728" indent="0">
              <a:buNone/>
            </a:pPr>
            <a:endParaRPr lang="en-AU" sz="2400" dirty="0" smtClean="0"/>
          </a:p>
          <a:p>
            <a:pPr marL="109728" indent="0">
              <a:buNone/>
            </a:pPr>
            <a:r>
              <a:rPr lang="en-AU" sz="2400" dirty="0" smtClean="0"/>
              <a:t>2008 </a:t>
            </a:r>
            <a:r>
              <a:rPr lang="en-AU" sz="2400" dirty="0"/>
              <a:t>collapse of ABC </a:t>
            </a:r>
            <a:r>
              <a:rPr lang="en-AU" sz="2400" dirty="0" smtClean="0"/>
              <a:t>Learning</a:t>
            </a:r>
            <a:endParaRPr lang="en-AU" sz="2400" dirty="0"/>
          </a:p>
          <a:p>
            <a:pPr marL="109728" indent="0">
              <a:buNone/>
            </a:pPr>
            <a:endParaRPr lang="en-AU" sz="2200" dirty="0" smtClean="0"/>
          </a:p>
        </p:txBody>
      </p:sp>
    </p:spTree>
    <p:extLst>
      <p:ext uri="{BB962C8B-B14F-4D97-AF65-F5344CB8AC3E}">
        <p14:creationId xmlns:p14="http://schemas.microsoft.com/office/powerpoint/2010/main" val="3510900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Discussion </a:t>
            </a:r>
            <a:endParaRPr lang="en-AU" dirty="0"/>
          </a:p>
        </p:txBody>
      </p:sp>
      <p:sp>
        <p:nvSpPr>
          <p:cNvPr id="2" name="Content Placeholder 1"/>
          <p:cNvSpPr>
            <a:spLocks noGrp="1"/>
          </p:cNvSpPr>
          <p:nvPr>
            <p:ph idx="1"/>
          </p:nvPr>
        </p:nvSpPr>
        <p:spPr>
          <a:xfrm>
            <a:off x="457200" y="1600201"/>
            <a:ext cx="8229600" cy="532656"/>
          </a:xfrm>
        </p:spPr>
        <p:txBody>
          <a:bodyPr>
            <a:normAutofit/>
          </a:bodyPr>
          <a:lstStyle/>
          <a:p>
            <a:r>
              <a:rPr lang="en-AU" sz="1000" dirty="0"/>
              <a:t>W</a:t>
            </a:r>
            <a:r>
              <a:rPr lang="en-AU" sz="1000" dirty="0" smtClean="0"/>
              <a:t>hat has influenced changes </a:t>
            </a:r>
            <a:r>
              <a:rPr lang="en-AU" sz="1000" dirty="0"/>
              <a:t>within early </a:t>
            </a:r>
            <a:r>
              <a:rPr lang="en-AU" sz="1000" dirty="0" smtClean="0"/>
              <a:t>childhood care and education since the first schools and childcare were established?</a:t>
            </a:r>
          </a:p>
          <a:p>
            <a:r>
              <a:rPr lang="en-AU" sz="1000" dirty="0"/>
              <a:t>How might social, theoretical and economic changes affect beliefs about quality early childhood education and care?</a:t>
            </a:r>
            <a:r>
              <a:rPr lang="en-US" sz="1000" dirty="0"/>
              <a:t> </a:t>
            </a:r>
            <a:endParaRPr lang="en-AU" sz="1000" dirty="0"/>
          </a:p>
          <a:p>
            <a:pPr marL="109728" indent="0">
              <a:buNone/>
            </a:pPr>
            <a:endParaRPr lang="en-AU" sz="1000" dirty="0"/>
          </a:p>
        </p:txBody>
      </p:sp>
      <p:sp>
        <p:nvSpPr>
          <p:cNvPr id="4" name="Content Placeholder 1"/>
          <p:cNvSpPr txBox="1">
            <a:spLocks/>
          </p:cNvSpPr>
          <p:nvPr/>
        </p:nvSpPr>
        <p:spPr>
          <a:xfrm>
            <a:off x="476064" y="1988840"/>
            <a:ext cx="8229600" cy="8206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9728" indent="0">
              <a:buFont typeface="Arial" panose="020B0604020202020204" pitchFamily="34" charset="0"/>
              <a:buNone/>
            </a:pPr>
            <a:r>
              <a:rPr lang="en-AU" sz="1000" smtClean="0"/>
              <a:t>For example:</a:t>
            </a:r>
          </a:p>
          <a:p>
            <a:pPr marL="109728" indent="0">
              <a:buFont typeface="Arial" panose="020B0604020202020204" pitchFamily="34" charset="0"/>
              <a:buNone/>
            </a:pPr>
            <a:r>
              <a:rPr lang="en-AU" sz="1000" smtClean="0"/>
              <a:t>What changes in family patterns have occurred in the last 50 years and what have they meant to your area of early childhood?</a:t>
            </a:r>
          </a:p>
          <a:p>
            <a:pPr marL="109728" indent="0">
              <a:buFont typeface="Arial" panose="020B0604020202020204" pitchFamily="34" charset="0"/>
              <a:buNone/>
            </a:pPr>
            <a:r>
              <a:rPr lang="en-AU" sz="1000" smtClean="0"/>
              <a:t>How have changes in theories of child development and learning impacted on ECEC?</a:t>
            </a:r>
            <a:br>
              <a:rPr lang="en-AU" sz="1000" smtClean="0"/>
            </a:br>
            <a:r>
              <a:rPr lang="en-AU" sz="1000" smtClean="0"/>
              <a:t>What affect could changing status of Aborigines, refugees, immigrants, people with disabilities have on ECEC?</a:t>
            </a:r>
          </a:p>
          <a:p>
            <a:endParaRPr lang="en-AU" sz="1000" dirty="0"/>
          </a:p>
        </p:txBody>
      </p:sp>
      <p:sp>
        <p:nvSpPr>
          <p:cNvPr id="5" name="Rectangle 2"/>
          <p:cNvSpPr txBox="1">
            <a:spLocks noChangeArrowheads="1"/>
          </p:cNvSpPr>
          <p:nvPr/>
        </p:nvSpPr>
        <p:spPr>
          <a:xfrm>
            <a:off x="-2124744" y="2789917"/>
            <a:ext cx="8229600" cy="490066"/>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1100" dirty="0" smtClean="0"/>
              <a:t/>
            </a:r>
            <a:br>
              <a:rPr lang="en-US" sz="1100" dirty="0" smtClean="0"/>
            </a:br>
            <a:r>
              <a:rPr lang="en-US" sz="1100" dirty="0" smtClean="0"/>
              <a:t>Beliefs about quality education and care influenced by social changes :</a:t>
            </a:r>
            <a:br>
              <a:rPr lang="en-US" sz="1100" dirty="0" smtClean="0"/>
            </a:br>
            <a:endParaRPr lang="en-AU" sz="1100" dirty="0" smtClean="0"/>
          </a:p>
        </p:txBody>
      </p:sp>
      <p:sp>
        <p:nvSpPr>
          <p:cNvPr id="6" name="Rectangle 3"/>
          <p:cNvSpPr txBox="1">
            <a:spLocks noChangeArrowheads="1"/>
          </p:cNvSpPr>
          <p:nvPr/>
        </p:nvSpPr>
        <p:spPr>
          <a:xfrm>
            <a:off x="436035" y="3034950"/>
            <a:ext cx="8229600" cy="19008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pPr>
            <a:r>
              <a:rPr lang="en-US" sz="1000" dirty="0" smtClean="0"/>
              <a:t>the ideas of theorists</a:t>
            </a:r>
          </a:p>
          <a:p>
            <a:pPr>
              <a:lnSpc>
                <a:spcPct val="80000"/>
              </a:lnSpc>
            </a:pPr>
            <a:r>
              <a:rPr lang="en-US" sz="1000" dirty="0" smtClean="0"/>
              <a:t>changing social &amp; economic situations of individuals and the state</a:t>
            </a:r>
          </a:p>
          <a:p>
            <a:pPr>
              <a:lnSpc>
                <a:spcPct val="80000"/>
              </a:lnSpc>
            </a:pPr>
            <a:r>
              <a:rPr lang="en-US" sz="1000" dirty="0" smtClean="0"/>
              <a:t>status assigned to women, children, and EC teachers </a:t>
            </a:r>
          </a:p>
          <a:p>
            <a:pPr>
              <a:lnSpc>
                <a:spcPct val="80000"/>
              </a:lnSpc>
            </a:pPr>
            <a:r>
              <a:rPr lang="en-US" sz="1000" dirty="0" smtClean="0"/>
              <a:t>the status assigned to Aborigines, refugees, immigrants, people with disabilities, and other disadvantaged people</a:t>
            </a:r>
          </a:p>
          <a:p>
            <a:pPr>
              <a:lnSpc>
                <a:spcPct val="80000"/>
              </a:lnSpc>
            </a:pPr>
            <a:r>
              <a:rPr lang="en-US" sz="1000" dirty="0" smtClean="0"/>
              <a:t>changes in knowledge of cultural understandings &amp; laws (e.g. discrimination and racial vilification)</a:t>
            </a:r>
          </a:p>
          <a:p>
            <a:pPr>
              <a:lnSpc>
                <a:spcPct val="80000"/>
              </a:lnSpc>
            </a:pPr>
            <a:r>
              <a:rPr lang="en-US" sz="1000" dirty="0" smtClean="0"/>
              <a:t>women having babies later in life</a:t>
            </a:r>
          </a:p>
          <a:p>
            <a:pPr>
              <a:lnSpc>
                <a:spcPct val="80000"/>
              </a:lnSpc>
            </a:pPr>
            <a:r>
              <a:rPr lang="en-US" sz="1000" dirty="0" smtClean="0"/>
              <a:t>changing family patterns</a:t>
            </a:r>
          </a:p>
          <a:p>
            <a:pPr>
              <a:lnSpc>
                <a:spcPct val="80000"/>
              </a:lnSpc>
            </a:pPr>
            <a:r>
              <a:rPr lang="en-US" sz="1000" dirty="0" smtClean="0"/>
              <a:t>changing immigration patterns</a:t>
            </a:r>
          </a:p>
          <a:p>
            <a:pPr>
              <a:lnSpc>
                <a:spcPct val="80000"/>
              </a:lnSpc>
            </a:pPr>
            <a:r>
              <a:rPr lang="en-US" sz="1000" dirty="0" smtClean="0"/>
              <a:t>funding arrangements for EC education and care services</a:t>
            </a:r>
          </a:p>
          <a:p>
            <a:pPr>
              <a:lnSpc>
                <a:spcPct val="80000"/>
              </a:lnSpc>
            </a:pPr>
            <a:r>
              <a:rPr lang="en-US" sz="1000" dirty="0" smtClean="0"/>
              <a:t>employment patterns</a:t>
            </a:r>
          </a:p>
          <a:p>
            <a:pPr>
              <a:lnSpc>
                <a:spcPct val="80000"/>
              </a:lnSpc>
            </a:pPr>
            <a:r>
              <a:rPr lang="en-US" sz="1000" dirty="0" smtClean="0"/>
              <a:t>industrial conditions and legislation</a:t>
            </a:r>
            <a:endParaRPr lang="en-AU" sz="1000" dirty="0" smtClean="0"/>
          </a:p>
          <a:p>
            <a:pPr>
              <a:lnSpc>
                <a:spcPct val="80000"/>
              </a:lnSpc>
            </a:pPr>
            <a:endParaRPr lang="en-AU" sz="1000" dirty="0" smtClean="0"/>
          </a:p>
        </p:txBody>
      </p:sp>
      <p:sp>
        <p:nvSpPr>
          <p:cNvPr id="7" name="Rectangle 2"/>
          <p:cNvSpPr txBox="1">
            <a:spLocks noChangeArrowheads="1"/>
          </p:cNvSpPr>
          <p:nvPr/>
        </p:nvSpPr>
        <p:spPr>
          <a:xfrm>
            <a:off x="-1692696" y="4654721"/>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sz="1100" b="1" smtClean="0"/>
              <a:t>Beliefs about quality education and care influenced by changes in theory</a:t>
            </a:r>
            <a:endParaRPr lang="en-AU" sz="1100" b="1" dirty="0" smtClean="0"/>
          </a:p>
        </p:txBody>
      </p:sp>
      <p:sp>
        <p:nvSpPr>
          <p:cNvPr id="8" name="Rectangle 3"/>
          <p:cNvSpPr txBox="1">
            <a:spLocks noChangeArrowheads="1"/>
          </p:cNvSpPr>
          <p:nvPr/>
        </p:nvSpPr>
        <p:spPr>
          <a:xfrm>
            <a:off x="417238" y="497973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4320" indent="-274320">
              <a:lnSpc>
                <a:spcPct val="90000"/>
              </a:lnSpc>
              <a:buClr>
                <a:schemeClr val="accent3"/>
              </a:buClr>
              <a:buFontTx/>
              <a:buNone/>
              <a:defRPr/>
            </a:pPr>
            <a:r>
              <a:rPr lang="en-AU" sz="1000" b="1" smtClean="0"/>
              <a:t>Moralist theories</a:t>
            </a:r>
            <a:endParaRPr lang="en-US" sz="1000" smtClean="0"/>
          </a:p>
          <a:p>
            <a:pPr marL="274320" indent="-274320">
              <a:lnSpc>
                <a:spcPct val="90000"/>
              </a:lnSpc>
              <a:buClr>
                <a:schemeClr val="accent3"/>
              </a:buClr>
              <a:buFontTx/>
              <a:buNone/>
              <a:defRPr/>
            </a:pPr>
            <a:r>
              <a:rPr lang="en-US" sz="1000" smtClean="0"/>
              <a:t>1700s children considered to embody original sin</a:t>
            </a:r>
          </a:p>
          <a:p>
            <a:pPr marL="274320" indent="-274320">
              <a:lnSpc>
                <a:spcPct val="90000"/>
              </a:lnSpc>
              <a:buClr>
                <a:schemeClr val="accent3"/>
              </a:buClr>
              <a:buFontTx/>
              <a:buNone/>
              <a:defRPr/>
            </a:pPr>
            <a:r>
              <a:rPr lang="en-AU" sz="1000" b="1" smtClean="0"/>
              <a:t>Progressivist theories</a:t>
            </a:r>
            <a:endParaRPr lang="en-US" sz="1000" smtClean="0"/>
          </a:p>
          <a:p>
            <a:pPr marL="274320" indent="-274320">
              <a:lnSpc>
                <a:spcPct val="90000"/>
              </a:lnSpc>
              <a:buClr>
                <a:schemeClr val="accent3"/>
              </a:buClr>
              <a:buFontTx/>
              <a:buNone/>
              <a:defRPr/>
            </a:pPr>
            <a:r>
              <a:rPr lang="en-US" sz="1000" smtClean="0"/>
              <a:t>scientific principles of development, data, measurement, professionalism </a:t>
            </a:r>
          </a:p>
          <a:p>
            <a:pPr marL="274320" indent="-274320">
              <a:lnSpc>
                <a:spcPct val="90000"/>
              </a:lnSpc>
              <a:buClr>
                <a:schemeClr val="accent3"/>
              </a:buClr>
              <a:buFontTx/>
              <a:buNone/>
              <a:defRPr/>
            </a:pPr>
            <a:r>
              <a:rPr lang="en-AU" sz="1000" b="1" smtClean="0"/>
              <a:t>Social and psychological focus (behaviourists)</a:t>
            </a:r>
            <a:endParaRPr lang="en-US" sz="1000" smtClean="0"/>
          </a:p>
          <a:p>
            <a:pPr marL="274320" indent="-274320">
              <a:lnSpc>
                <a:spcPct val="90000"/>
              </a:lnSpc>
              <a:buClr>
                <a:schemeClr val="accent3"/>
              </a:buClr>
              <a:buFontTx/>
              <a:buNone/>
              <a:defRPr/>
            </a:pPr>
            <a:r>
              <a:rPr lang="en-US" sz="1000" smtClean="0"/>
              <a:t>1900’s child centred approach</a:t>
            </a:r>
          </a:p>
          <a:p>
            <a:pPr marL="274320" indent="-274320">
              <a:lnSpc>
                <a:spcPct val="90000"/>
              </a:lnSpc>
              <a:buClr>
                <a:schemeClr val="accent3"/>
              </a:buClr>
              <a:buFontTx/>
              <a:buNone/>
              <a:defRPr/>
            </a:pPr>
            <a:r>
              <a:rPr lang="en-AU" sz="1000" b="1" smtClean="0"/>
              <a:t>Cognitive focus</a:t>
            </a:r>
            <a:endParaRPr lang="en-US" sz="1000" smtClean="0"/>
          </a:p>
          <a:p>
            <a:pPr marL="274320" indent="-274320">
              <a:lnSpc>
                <a:spcPct val="90000"/>
              </a:lnSpc>
              <a:buClr>
                <a:schemeClr val="accent3"/>
              </a:buClr>
              <a:buFontTx/>
              <a:buNone/>
              <a:defRPr/>
            </a:pPr>
            <a:r>
              <a:rPr lang="en-US" sz="1000" smtClean="0"/>
              <a:t>1960’s play based approach</a:t>
            </a:r>
          </a:p>
          <a:p>
            <a:pPr marL="274320" indent="-274320">
              <a:lnSpc>
                <a:spcPct val="90000"/>
              </a:lnSpc>
              <a:buClr>
                <a:schemeClr val="accent3"/>
              </a:buClr>
              <a:buFontTx/>
              <a:buNone/>
              <a:defRPr/>
            </a:pPr>
            <a:r>
              <a:rPr lang="en-AU" sz="1000" b="1" smtClean="0"/>
              <a:t>Reconceptualist theories</a:t>
            </a:r>
            <a:endParaRPr lang="en-US" sz="1000" smtClean="0"/>
          </a:p>
          <a:p>
            <a:pPr marL="274320" indent="-274320">
              <a:lnSpc>
                <a:spcPct val="90000"/>
              </a:lnSpc>
              <a:buClr>
                <a:schemeClr val="accent3"/>
              </a:buClr>
              <a:buFontTx/>
              <a:buNone/>
              <a:defRPr/>
            </a:pPr>
            <a:r>
              <a:rPr lang="en-US" sz="1000" smtClean="0"/>
              <a:t>look deeply at the issues of justice and equity</a:t>
            </a:r>
            <a:r>
              <a:rPr lang="en-AU" sz="1000" smtClean="0"/>
              <a:t> </a:t>
            </a:r>
            <a:endParaRPr lang="en-AU" sz="1000" dirty="0" smtClean="0"/>
          </a:p>
        </p:txBody>
      </p:sp>
    </p:spTree>
    <p:extLst>
      <p:ext uri="{BB962C8B-B14F-4D97-AF65-F5344CB8AC3E}">
        <p14:creationId xmlns:p14="http://schemas.microsoft.com/office/powerpoint/2010/main" val="8001007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p:nvPr>
        </p:nvSpPr>
        <p:spPr/>
        <p:txBody>
          <a:bodyPr>
            <a:normAutofit/>
          </a:bodyPr>
          <a:lstStyle/>
          <a:p>
            <a:r>
              <a:rPr lang="en-AU" sz="3200" dirty="0" smtClean="0"/>
              <a:t>2008/9 National Quality Framework</a:t>
            </a:r>
          </a:p>
        </p:txBody>
      </p:sp>
      <p:sp>
        <p:nvSpPr>
          <p:cNvPr id="139267" name="Rectangle 3"/>
          <p:cNvSpPr>
            <a:spLocks noGrp="1"/>
          </p:cNvSpPr>
          <p:nvPr>
            <p:ph idx="1"/>
          </p:nvPr>
        </p:nvSpPr>
        <p:spPr/>
        <p:txBody>
          <a:bodyPr>
            <a:normAutofit fontScale="92500" lnSpcReduction="20000"/>
          </a:bodyPr>
          <a:lstStyle/>
          <a:p>
            <a:pPr>
              <a:lnSpc>
                <a:spcPct val="90000"/>
              </a:lnSpc>
            </a:pPr>
            <a:r>
              <a:rPr lang="en-AU" dirty="0" smtClean="0"/>
              <a:t>National guide to licensing &amp; quality rating of</a:t>
            </a:r>
          </a:p>
          <a:p>
            <a:pPr marL="109728" indent="0">
              <a:lnSpc>
                <a:spcPct val="90000"/>
              </a:lnSpc>
              <a:buNone/>
            </a:pPr>
            <a:r>
              <a:rPr lang="en-AU" dirty="0" smtClean="0"/>
              <a:t>LDC, FDC, OSHC, and preschools</a:t>
            </a:r>
          </a:p>
          <a:p>
            <a:pPr marL="109728" indent="0">
              <a:lnSpc>
                <a:spcPct val="90000"/>
              </a:lnSpc>
              <a:buNone/>
            </a:pPr>
            <a:endParaRPr lang="en-AU" dirty="0" smtClean="0"/>
          </a:p>
          <a:p>
            <a:pPr>
              <a:lnSpc>
                <a:spcPct val="90000"/>
              </a:lnSpc>
            </a:pPr>
            <a:r>
              <a:rPr lang="en-AU" dirty="0" smtClean="0"/>
              <a:t>Early Years Learning Framework</a:t>
            </a:r>
          </a:p>
          <a:p>
            <a:pPr>
              <a:lnSpc>
                <a:spcPct val="90000"/>
              </a:lnSpc>
            </a:pPr>
            <a:endParaRPr lang="en-AU" dirty="0"/>
          </a:p>
          <a:p>
            <a:pPr>
              <a:lnSpc>
                <a:spcPct val="90000"/>
              </a:lnSpc>
            </a:pPr>
            <a:r>
              <a:rPr lang="en-AU" dirty="0" smtClean="0"/>
              <a:t>Qualified EC teachers</a:t>
            </a:r>
          </a:p>
          <a:p>
            <a:pPr>
              <a:lnSpc>
                <a:spcPct val="90000"/>
              </a:lnSpc>
            </a:pPr>
            <a:endParaRPr lang="en-AU" sz="1200" dirty="0" smtClean="0">
              <a:hlinkClick r:id="rId2"/>
            </a:endParaRPr>
          </a:p>
          <a:p>
            <a:pPr>
              <a:lnSpc>
                <a:spcPct val="90000"/>
              </a:lnSpc>
            </a:pPr>
            <a:endParaRPr lang="en-AU" sz="1200" dirty="0">
              <a:hlinkClick r:id="rId2"/>
            </a:endParaRPr>
          </a:p>
          <a:p>
            <a:pPr>
              <a:lnSpc>
                <a:spcPct val="90000"/>
              </a:lnSpc>
            </a:pPr>
            <a:endParaRPr lang="en-AU" sz="1200" dirty="0" smtClean="0">
              <a:hlinkClick r:id="rId2"/>
            </a:endParaRPr>
          </a:p>
          <a:p>
            <a:pPr>
              <a:lnSpc>
                <a:spcPct val="90000"/>
              </a:lnSpc>
            </a:pPr>
            <a:endParaRPr lang="en-AU" sz="1200" dirty="0">
              <a:hlinkClick r:id="rId2"/>
            </a:endParaRPr>
          </a:p>
          <a:p>
            <a:pPr>
              <a:lnSpc>
                <a:spcPct val="90000"/>
              </a:lnSpc>
            </a:pPr>
            <a:endParaRPr lang="en-AU" sz="1200" dirty="0" smtClean="0">
              <a:hlinkClick r:id="rId2"/>
            </a:endParaRPr>
          </a:p>
          <a:p>
            <a:pPr>
              <a:lnSpc>
                <a:spcPct val="90000"/>
              </a:lnSpc>
            </a:pPr>
            <a:endParaRPr lang="en-AU" sz="1200" dirty="0">
              <a:hlinkClick r:id="rId2"/>
            </a:endParaRPr>
          </a:p>
          <a:p>
            <a:pPr>
              <a:lnSpc>
                <a:spcPct val="90000"/>
              </a:lnSpc>
            </a:pPr>
            <a:endParaRPr lang="en-AU" sz="1200" dirty="0" smtClean="0">
              <a:hlinkClick r:id="rId2"/>
            </a:endParaRPr>
          </a:p>
          <a:p>
            <a:pPr>
              <a:lnSpc>
                <a:spcPct val="90000"/>
              </a:lnSpc>
            </a:pPr>
            <a:endParaRPr lang="en-AU" sz="1200" dirty="0">
              <a:hlinkClick r:id="rId2"/>
            </a:endParaRPr>
          </a:p>
          <a:p>
            <a:pPr>
              <a:lnSpc>
                <a:spcPct val="90000"/>
              </a:lnSpc>
            </a:pPr>
            <a:endParaRPr lang="en-AU" sz="1200" dirty="0" smtClean="0">
              <a:hlinkClick r:id="rId2"/>
            </a:endParaRPr>
          </a:p>
          <a:p>
            <a:pPr marL="109728" indent="0">
              <a:lnSpc>
                <a:spcPct val="90000"/>
              </a:lnSpc>
              <a:buNone/>
            </a:pPr>
            <a:endParaRPr lang="en-AU" sz="1200" dirty="0" smtClean="0">
              <a:hlinkClick r:id="rId2"/>
            </a:endParaRPr>
          </a:p>
          <a:p>
            <a:pPr marL="109728" indent="0">
              <a:lnSpc>
                <a:spcPct val="90000"/>
              </a:lnSpc>
              <a:buNone/>
            </a:pPr>
            <a:endParaRPr lang="en-AU" sz="1200" dirty="0">
              <a:hlinkClick r:id="rId2"/>
            </a:endParaRPr>
          </a:p>
          <a:p>
            <a:pPr marL="109728" indent="0">
              <a:lnSpc>
                <a:spcPct val="90000"/>
              </a:lnSpc>
              <a:buNone/>
            </a:pPr>
            <a:r>
              <a:rPr lang="en-AU" sz="1200" dirty="0" smtClean="0">
                <a:hlinkClick r:id="rId2"/>
              </a:rPr>
              <a:t>http://www.deewr.gov.au/EARLYCHILDHOOD/POLICY_AGENDA/Pages/home.aspx</a:t>
            </a:r>
            <a:r>
              <a:rPr lang="en-AU" sz="1200" dirty="0" smtClean="0"/>
              <a:t> </a:t>
            </a:r>
            <a:r>
              <a:rPr lang="en-AU" sz="1300" dirty="0" smtClean="0"/>
              <a:t>June 2009 Hon Kate Ellis new Minister for Early Childhood Education and Child Care </a:t>
            </a:r>
          </a:p>
        </p:txBody>
      </p:sp>
    </p:spTree>
    <p:extLst>
      <p:ext uri="{BB962C8B-B14F-4D97-AF65-F5344CB8AC3E}">
        <p14:creationId xmlns:p14="http://schemas.microsoft.com/office/powerpoint/2010/main" val="328590648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pPr eaLnBrk="1" hangingPunct="1"/>
            <a:r>
              <a:rPr lang="en-AU" sz="4500" dirty="0" smtClean="0"/>
              <a:t>Module 2 </a:t>
            </a:r>
            <a:r>
              <a:rPr lang="en-AU" sz="3600" dirty="0" smtClean="0"/>
              <a:t>Topic 1: </a:t>
            </a:r>
            <a:br>
              <a:rPr lang="en-AU" sz="3600" dirty="0" smtClean="0"/>
            </a:br>
            <a:r>
              <a:rPr lang="en-AU" sz="3200" dirty="0" smtClean="0"/>
              <a:t>Constructions of Childhood</a:t>
            </a:r>
          </a:p>
        </p:txBody>
      </p:sp>
      <p:sp>
        <p:nvSpPr>
          <p:cNvPr id="34819" name="Content Placeholder 2"/>
          <p:cNvSpPr>
            <a:spLocks noGrp="1"/>
          </p:cNvSpPr>
          <p:nvPr>
            <p:ph idx="1"/>
          </p:nvPr>
        </p:nvSpPr>
        <p:spPr/>
        <p:txBody>
          <a:bodyPr>
            <a:normAutofit lnSpcReduction="10000"/>
          </a:bodyPr>
          <a:lstStyle/>
          <a:p>
            <a:pPr eaLnBrk="1" hangingPunct="1">
              <a:buFontTx/>
              <a:buNone/>
            </a:pPr>
            <a:r>
              <a:rPr lang="en-US" dirty="0" smtClean="0"/>
              <a:t>	</a:t>
            </a:r>
          </a:p>
          <a:p>
            <a:pPr eaLnBrk="1" hangingPunct="1">
              <a:buFontTx/>
              <a:buNone/>
            </a:pPr>
            <a:r>
              <a:rPr lang="en-US" sz="2800" dirty="0" smtClean="0"/>
              <a:t>Beliefs we hold about children, and the images of childhood on which we draw, affect our understanding and implementation of our role as early childhood professionals in many ways. For example, they underpin our interactions with children, are embedded in our responses to children’s ideas and </a:t>
            </a:r>
            <a:r>
              <a:rPr lang="en-US" sz="2800" dirty="0" err="1" smtClean="0"/>
              <a:t>behaviour</a:t>
            </a:r>
            <a:r>
              <a:rPr lang="en-US" sz="2800" dirty="0" smtClean="0"/>
              <a:t>, and are influential in the choices we make in relation to overall curriculum and pedagogy </a:t>
            </a:r>
            <a:endParaRPr lang="en-AU" sz="2800" dirty="0" smtClean="0"/>
          </a:p>
          <a:p>
            <a:pPr eaLnBrk="1" hangingPunct="1">
              <a:buFontTx/>
              <a:buNone/>
            </a:pPr>
            <a:r>
              <a:rPr lang="en-US" sz="1800" dirty="0" smtClean="0"/>
              <a:t>	Woodrow, 1999, p. 7 </a:t>
            </a:r>
            <a:endParaRPr lang="en-AU" sz="1800" dirty="0" smtClean="0"/>
          </a:p>
          <a:p>
            <a:pPr eaLnBrk="1" hangingPunct="1">
              <a:buFontTx/>
              <a:buNone/>
            </a:pPr>
            <a:endParaRPr lang="en-AU" dirty="0" smtClean="0"/>
          </a:p>
        </p:txBody>
      </p:sp>
    </p:spTree>
    <p:extLst>
      <p:ext uri="{BB962C8B-B14F-4D97-AF65-F5344CB8AC3E}">
        <p14:creationId xmlns:p14="http://schemas.microsoft.com/office/powerpoint/2010/main" val="1082963672"/>
      </p:ext>
    </p:extLst>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eaLnBrk="1" fontAlgn="auto" hangingPunct="1">
              <a:spcAft>
                <a:spcPts val="0"/>
              </a:spcAft>
              <a:defRPr/>
            </a:pPr>
            <a:r>
              <a:rPr lang="en-AU" smtClean="0"/>
              <a:t>How do we ‘unpack’ our assumptions about childhood?</a:t>
            </a:r>
          </a:p>
        </p:txBody>
      </p:sp>
      <p:sp>
        <p:nvSpPr>
          <p:cNvPr id="35843" name="Content Placeholder 2"/>
          <p:cNvSpPr>
            <a:spLocks noGrp="1"/>
          </p:cNvSpPr>
          <p:nvPr>
            <p:ph idx="1"/>
          </p:nvPr>
        </p:nvSpPr>
        <p:spPr/>
        <p:txBody>
          <a:bodyPr>
            <a:normAutofit/>
          </a:bodyPr>
          <a:lstStyle/>
          <a:p>
            <a:pPr eaLnBrk="1" hangingPunct="1">
              <a:buFontTx/>
              <a:buNone/>
            </a:pPr>
            <a:r>
              <a:rPr lang="en-AU" smtClean="0"/>
              <a:t>	</a:t>
            </a:r>
            <a:r>
              <a:rPr lang="en-AU" sz="4400" smtClean="0"/>
              <a:t>The nature of assumptions is that they are not challenged, critiqued, reflected upon, unpacked - that is why they are all assumptions.</a:t>
            </a:r>
          </a:p>
          <a:p>
            <a:pPr eaLnBrk="1" hangingPunct="1">
              <a:buFontTx/>
              <a:buNone/>
            </a:pPr>
            <a:r>
              <a:rPr lang="en-AU" smtClean="0"/>
              <a:t>                                 Hatch, 1995, p.121</a:t>
            </a:r>
          </a:p>
        </p:txBody>
      </p:sp>
    </p:spTree>
    <p:extLst>
      <p:ext uri="{BB962C8B-B14F-4D97-AF65-F5344CB8AC3E}">
        <p14:creationId xmlns:p14="http://schemas.microsoft.com/office/powerpoint/2010/main" val="883433845"/>
      </p:ext>
    </p:extLst>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pPr eaLnBrk="1" fontAlgn="auto" hangingPunct="1">
              <a:spcAft>
                <a:spcPts val="0"/>
              </a:spcAft>
              <a:defRPr/>
            </a:pPr>
            <a:r>
              <a:rPr lang="en-AU" sz="3600" dirty="0" smtClean="0"/>
              <a:t/>
            </a:r>
            <a:br>
              <a:rPr lang="en-AU" sz="3600" dirty="0" smtClean="0"/>
            </a:br>
            <a:r>
              <a:rPr lang="en-AU" sz="3600" dirty="0" smtClean="0"/>
              <a:t>What does it mean to see childhood as socially constructed? It means...</a:t>
            </a:r>
            <a:br>
              <a:rPr lang="en-AU" sz="3600" dirty="0" smtClean="0"/>
            </a:br>
            <a:endParaRPr lang="en-AU" sz="3600" dirty="0" smtClean="0"/>
          </a:p>
        </p:txBody>
      </p:sp>
      <p:sp>
        <p:nvSpPr>
          <p:cNvPr id="36867" name="Content Placeholder 2"/>
          <p:cNvSpPr>
            <a:spLocks noGrp="1"/>
          </p:cNvSpPr>
          <p:nvPr>
            <p:ph idx="1"/>
          </p:nvPr>
        </p:nvSpPr>
        <p:spPr/>
        <p:txBody>
          <a:bodyPr>
            <a:normAutofit fontScale="92500" lnSpcReduction="20000"/>
          </a:bodyPr>
          <a:lstStyle/>
          <a:p>
            <a:pPr eaLnBrk="1" hangingPunct="1"/>
            <a:endParaRPr lang="en-AU" dirty="0" smtClean="0"/>
          </a:p>
          <a:p>
            <a:pPr eaLnBrk="1" hangingPunct="1"/>
            <a:endParaRPr lang="en-AU" dirty="0"/>
          </a:p>
          <a:p>
            <a:pPr eaLnBrk="1" hangingPunct="1"/>
            <a:endParaRPr lang="en-AU" dirty="0" smtClean="0"/>
          </a:p>
          <a:p>
            <a:pPr eaLnBrk="1" hangingPunct="1"/>
            <a:r>
              <a:rPr lang="en-AU" dirty="0" smtClean="0"/>
              <a:t>looking underneath our ‘taken for granted’ ideas about childhood.</a:t>
            </a:r>
          </a:p>
          <a:p>
            <a:pPr eaLnBrk="1" hangingPunct="1"/>
            <a:r>
              <a:rPr lang="en-AU" dirty="0" smtClean="0"/>
              <a:t>understanding that what </a:t>
            </a:r>
            <a:r>
              <a:rPr lang="en-AU" i="1" dirty="0" smtClean="0"/>
              <a:t>is </a:t>
            </a:r>
            <a:r>
              <a:rPr lang="en-AU" dirty="0" smtClean="0"/>
              <a:t>has not always been</a:t>
            </a:r>
          </a:p>
          <a:p>
            <a:pPr eaLnBrk="1" hangingPunct="1"/>
            <a:r>
              <a:rPr lang="en-AU" dirty="0" smtClean="0"/>
              <a:t>understanding that what </a:t>
            </a:r>
            <a:r>
              <a:rPr lang="en-AU" i="1" dirty="0" smtClean="0"/>
              <a:t>is </a:t>
            </a:r>
            <a:r>
              <a:rPr lang="en-AU" dirty="0" smtClean="0"/>
              <a:t>for us, </a:t>
            </a:r>
            <a:r>
              <a:rPr lang="en-AU" i="1" dirty="0" smtClean="0"/>
              <a:t>is not necessarily the same </a:t>
            </a:r>
            <a:r>
              <a:rPr lang="en-AU" dirty="0" smtClean="0"/>
              <a:t>for everyone else in the world, in our country, in our town, in our classroom.</a:t>
            </a:r>
          </a:p>
          <a:p>
            <a:pPr eaLnBrk="1" hangingPunct="1"/>
            <a:endParaRPr lang="en-AU" dirty="0" smtClean="0"/>
          </a:p>
        </p:txBody>
      </p:sp>
    </p:spTree>
    <p:extLst>
      <p:ext uri="{BB962C8B-B14F-4D97-AF65-F5344CB8AC3E}">
        <p14:creationId xmlns:p14="http://schemas.microsoft.com/office/powerpoint/2010/main" val="1388787639"/>
      </p:ext>
    </p:extLst>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p:cNvSpPr>
          <p:nvPr>
            <p:ph type="title"/>
          </p:nvPr>
        </p:nvSpPr>
        <p:spPr/>
        <p:txBody>
          <a:bodyPr>
            <a:normAutofit fontScale="90000"/>
          </a:bodyPr>
          <a:lstStyle/>
          <a:p>
            <a:r>
              <a:rPr lang="en-AU" sz="3800" smtClean="0"/>
              <a:t>Images of childhood</a:t>
            </a:r>
            <a:br>
              <a:rPr lang="en-AU" sz="3800" smtClean="0"/>
            </a:br>
            <a:r>
              <a:rPr lang="en-AU" sz="3800" b="1" smtClean="0"/>
              <a:t>Child as innocent </a:t>
            </a:r>
            <a:r>
              <a:rPr lang="en-AU" sz="3800" smtClean="0"/>
              <a:t>(Woodrow, 1999)</a:t>
            </a:r>
            <a:br>
              <a:rPr lang="en-AU" sz="3800" smtClean="0"/>
            </a:br>
            <a:endParaRPr lang="en-AU" sz="3800" smtClean="0"/>
          </a:p>
        </p:txBody>
      </p:sp>
      <p:sp>
        <p:nvSpPr>
          <p:cNvPr id="146435" name="Rectangle 3"/>
          <p:cNvSpPr>
            <a:spLocks noGrp="1"/>
          </p:cNvSpPr>
          <p:nvPr>
            <p:ph idx="1"/>
          </p:nvPr>
        </p:nvSpPr>
        <p:spPr/>
        <p:txBody>
          <a:bodyPr>
            <a:normAutofit/>
          </a:bodyPr>
          <a:lstStyle/>
          <a:p>
            <a:pPr>
              <a:lnSpc>
                <a:spcPct val="90000"/>
              </a:lnSpc>
              <a:buFont typeface="Wingdings 2" pitchFamily="18" charset="2"/>
              <a:buNone/>
            </a:pPr>
            <a:r>
              <a:rPr lang="en-AU" sz="2200" dirty="0" smtClean="0"/>
              <a:t>This image had its beginnings with Rousseau in the 1700’s. </a:t>
            </a:r>
          </a:p>
          <a:p>
            <a:pPr lvl="1">
              <a:lnSpc>
                <a:spcPct val="90000"/>
              </a:lnSpc>
            </a:pPr>
            <a:r>
              <a:rPr lang="en-AU" sz="2000" dirty="0" smtClean="0"/>
              <a:t>child is inherently innocent and naturally good.  </a:t>
            </a:r>
          </a:p>
          <a:p>
            <a:pPr>
              <a:lnSpc>
                <a:spcPct val="90000"/>
              </a:lnSpc>
              <a:buFont typeface="Wingdings 2" pitchFamily="18" charset="2"/>
              <a:buNone/>
            </a:pPr>
            <a:endParaRPr lang="en-AU" sz="2200" dirty="0" smtClean="0"/>
          </a:p>
          <a:p>
            <a:pPr>
              <a:lnSpc>
                <a:spcPct val="90000"/>
              </a:lnSpc>
              <a:buFont typeface="Wingdings 2" pitchFamily="18" charset="2"/>
              <a:buNone/>
            </a:pPr>
            <a:r>
              <a:rPr lang="en-AU" sz="2200" dirty="0" smtClean="0"/>
              <a:t>However:</a:t>
            </a:r>
          </a:p>
          <a:p>
            <a:pPr>
              <a:lnSpc>
                <a:spcPct val="90000"/>
              </a:lnSpc>
            </a:pPr>
            <a:r>
              <a:rPr lang="en-AU" sz="2200" dirty="0" smtClean="0"/>
              <a:t> whilst childhood immaturity may be a biological fact, innocence is a socially constructed phenomenon (Woodrow, 1999, pp.8-9).  </a:t>
            </a:r>
          </a:p>
          <a:p>
            <a:pPr>
              <a:lnSpc>
                <a:spcPct val="90000"/>
              </a:lnSpc>
            </a:pPr>
            <a:endParaRPr lang="en-AU" sz="2200" dirty="0" smtClean="0"/>
          </a:p>
          <a:p>
            <a:pPr>
              <a:lnSpc>
                <a:spcPct val="90000"/>
              </a:lnSpc>
              <a:buFont typeface="Wingdings 2" pitchFamily="18" charset="2"/>
              <a:buNone/>
            </a:pPr>
            <a:r>
              <a:rPr lang="en-AU" sz="2200" dirty="0" smtClean="0"/>
              <a:t>Impact of this image of childhood today:</a:t>
            </a:r>
          </a:p>
          <a:p>
            <a:pPr>
              <a:lnSpc>
                <a:spcPct val="90000"/>
              </a:lnSpc>
              <a:buFont typeface="Wingdings 2" pitchFamily="18" charset="2"/>
              <a:buNone/>
            </a:pPr>
            <a:r>
              <a:rPr lang="en-AU" sz="2200" dirty="0" smtClean="0"/>
              <a:t> 	child-centred education, special needs provision, nurseries and kindergartens, feeding on demand, all tailored to the needs of the individual (James, Jenks &amp; </a:t>
            </a:r>
            <a:r>
              <a:rPr lang="en-AU" sz="2200" dirty="0" err="1" smtClean="0"/>
              <a:t>Prout</a:t>
            </a:r>
            <a:r>
              <a:rPr lang="en-AU" sz="2200" dirty="0" smtClean="0"/>
              <a:t>, 1998, p. 15) + sheltering </a:t>
            </a:r>
            <a:r>
              <a:rPr lang="en-AU" sz="2200" dirty="0" err="1" smtClean="0"/>
              <a:t>chn</a:t>
            </a:r>
            <a:r>
              <a:rPr lang="en-AU" sz="2200" dirty="0" smtClean="0"/>
              <a:t> from the world; sheltering </a:t>
            </a:r>
            <a:r>
              <a:rPr lang="en-AU" sz="2200" dirty="0" err="1" smtClean="0"/>
              <a:t>chn</a:t>
            </a:r>
            <a:r>
              <a:rPr lang="en-AU" sz="2200" dirty="0" smtClean="0"/>
              <a:t> from agency because adults know better (</a:t>
            </a:r>
            <a:r>
              <a:rPr lang="en-AU" sz="2200" dirty="0" err="1" smtClean="0"/>
              <a:t>Sorrin</a:t>
            </a:r>
            <a:r>
              <a:rPr lang="en-AU" sz="2200" dirty="0" smtClean="0"/>
              <a:t>, 2005, p.14) </a:t>
            </a:r>
          </a:p>
          <a:p>
            <a:pPr>
              <a:lnSpc>
                <a:spcPct val="90000"/>
              </a:lnSpc>
              <a:buFont typeface="Wingdings 2" pitchFamily="18" charset="2"/>
              <a:buNone/>
            </a:pPr>
            <a:endParaRPr lang="en-AU" sz="2200" dirty="0" smtClean="0"/>
          </a:p>
          <a:p>
            <a:pPr>
              <a:lnSpc>
                <a:spcPct val="90000"/>
              </a:lnSpc>
            </a:pPr>
            <a:endParaRPr lang="en-AU" sz="2200" dirty="0" smtClean="0"/>
          </a:p>
        </p:txBody>
      </p:sp>
    </p:spTree>
    <p:extLst>
      <p:ext uri="{BB962C8B-B14F-4D97-AF65-F5344CB8AC3E}">
        <p14:creationId xmlns:p14="http://schemas.microsoft.com/office/powerpoint/2010/main" val="423532137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Child as noble/saviour</a:t>
            </a:r>
            <a:endParaRPr lang="en-AU" dirty="0"/>
          </a:p>
        </p:txBody>
      </p:sp>
      <p:sp>
        <p:nvSpPr>
          <p:cNvPr id="2" name="Content Placeholder 1"/>
          <p:cNvSpPr>
            <a:spLocks noGrp="1"/>
          </p:cNvSpPr>
          <p:nvPr>
            <p:ph idx="1"/>
          </p:nvPr>
        </p:nvSpPr>
        <p:spPr/>
        <p:txBody>
          <a:bodyPr>
            <a:normAutofit lnSpcReduction="10000"/>
          </a:bodyPr>
          <a:lstStyle/>
          <a:p>
            <a:pPr marL="109728" indent="0">
              <a:buNone/>
            </a:pPr>
            <a:r>
              <a:rPr lang="en-AU" sz="2200" dirty="0" smtClean="0"/>
              <a:t>This image had its beginnings in early Christian times (wisdom of the Christ child)</a:t>
            </a:r>
          </a:p>
          <a:p>
            <a:pPr marL="109728" indent="0">
              <a:buNone/>
            </a:pPr>
            <a:endParaRPr lang="en-AU" dirty="0" smtClean="0"/>
          </a:p>
          <a:p>
            <a:r>
              <a:rPr lang="en-AU" sz="2000" dirty="0" smtClean="0"/>
              <a:t>Child is good and has capacity to take on adult responsibility</a:t>
            </a:r>
          </a:p>
          <a:p>
            <a:endParaRPr lang="en-AU" sz="2000" dirty="0" smtClean="0"/>
          </a:p>
          <a:p>
            <a:pPr marL="109728" indent="0">
              <a:buNone/>
            </a:pPr>
            <a:r>
              <a:rPr lang="en-AU" sz="2000" dirty="0"/>
              <a:t>Impact of this image of childhood today:</a:t>
            </a:r>
          </a:p>
          <a:p>
            <a:r>
              <a:rPr lang="en-AU" sz="2000" dirty="0" smtClean="0"/>
              <a:t>Stories of </a:t>
            </a:r>
            <a:r>
              <a:rPr lang="en-AU" sz="2000" dirty="0" err="1" smtClean="0"/>
              <a:t>chn</a:t>
            </a:r>
            <a:r>
              <a:rPr lang="en-AU" sz="2000" dirty="0" smtClean="0"/>
              <a:t> suffering for others and saving the day (Tiny Tim, Harry Potter)</a:t>
            </a:r>
          </a:p>
          <a:p>
            <a:r>
              <a:rPr lang="en-AU" sz="2000" dirty="0" smtClean="0"/>
              <a:t>Superhero play</a:t>
            </a:r>
          </a:p>
          <a:p>
            <a:r>
              <a:rPr lang="en-AU" sz="2000" dirty="0" err="1" smtClean="0"/>
              <a:t>Chn</a:t>
            </a:r>
            <a:r>
              <a:rPr lang="en-AU" sz="2000" dirty="0" smtClean="0"/>
              <a:t> as mediators between teacher &amp; parent</a:t>
            </a:r>
          </a:p>
          <a:p>
            <a:r>
              <a:rPr lang="en-AU" sz="2000" dirty="0" err="1" smtClean="0"/>
              <a:t>Chn</a:t>
            </a:r>
            <a:r>
              <a:rPr lang="en-AU" sz="2000" dirty="0" smtClean="0"/>
              <a:t> as carers of siblings and even of parents</a:t>
            </a:r>
          </a:p>
          <a:p>
            <a:pPr marL="109728" indent="0">
              <a:buNone/>
            </a:pPr>
            <a:r>
              <a:rPr lang="en-AU" sz="2000" dirty="0" smtClean="0"/>
              <a:t>(</a:t>
            </a:r>
            <a:r>
              <a:rPr lang="en-AU" sz="2000" dirty="0" err="1" smtClean="0"/>
              <a:t>Sorin</a:t>
            </a:r>
            <a:r>
              <a:rPr lang="en-AU" sz="2000" dirty="0" smtClean="0"/>
              <a:t>, 2005, p. 14)</a:t>
            </a:r>
            <a:endParaRPr lang="en-AU" sz="2000" dirty="0"/>
          </a:p>
          <a:p>
            <a:endParaRPr lang="en-AU" dirty="0" smtClean="0"/>
          </a:p>
          <a:p>
            <a:pPr marL="109728" indent="0">
              <a:buNone/>
            </a:pPr>
            <a:endParaRPr lang="en-AU" dirty="0"/>
          </a:p>
        </p:txBody>
      </p:sp>
    </p:spTree>
    <p:extLst>
      <p:ext uri="{BB962C8B-B14F-4D97-AF65-F5344CB8AC3E}">
        <p14:creationId xmlns:p14="http://schemas.microsoft.com/office/powerpoint/2010/main" val="16237098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p:nvPr>
        </p:nvSpPr>
        <p:spPr/>
        <p:txBody>
          <a:bodyPr>
            <a:normAutofit/>
          </a:bodyPr>
          <a:lstStyle/>
          <a:p>
            <a:r>
              <a:rPr lang="en-AU" sz="3800" b="1" smtClean="0"/>
              <a:t>Child as threat/monster</a:t>
            </a:r>
            <a:r>
              <a:rPr lang="en-AU" sz="4200" b="1" smtClean="0"/>
              <a:t> </a:t>
            </a:r>
            <a:r>
              <a:rPr lang="en-AU" sz="2500" smtClean="0"/>
              <a:t>(Woodrow, 1999)</a:t>
            </a:r>
          </a:p>
        </p:txBody>
      </p:sp>
      <p:sp>
        <p:nvSpPr>
          <p:cNvPr id="147459" name="Rectangle 3"/>
          <p:cNvSpPr>
            <a:spLocks noGrp="1"/>
          </p:cNvSpPr>
          <p:nvPr>
            <p:ph idx="1"/>
          </p:nvPr>
        </p:nvSpPr>
        <p:spPr/>
        <p:txBody>
          <a:bodyPr>
            <a:normAutofit/>
          </a:bodyPr>
          <a:lstStyle/>
          <a:p>
            <a:pPr>
              <a:buFont typeface="Wingdings 2" pitchFamily="18" charset="2"/>
              <a:buNone/>
            </a:pPr>
            <a:r>
              <a:rPr lang="en-AU" sz="2200" dirty="0" smtClean="0"/>
              <a:t>This image stems from Puritan traditions of the seventeenth century. </a:t>
            </a:r>
          </a:p>
          <a:p>
            <a:pPr>
              <a:buFont typeface="Wingdings 2" pitchFamily="18" charset="2"/>
              <a:buNone/>
            </a:pPr>
            <a:r>
              <a:rPr lang="en-AU" sz="2200" dirty="0" smtClean="0"/>
              <a:t>	-	Parents and the state were charged with correctly training the child, and where necessary disciplining and punishing him or her. </a:t>
            </a:r>
          </a:p>
          <a:p>
            <a:pPr>
              <a:buFont typeface="Wingdings 2" pitchFamily="18" charset="2"/>
              <a:buNone/>
            </a:pPr>
            <a:endParaRPr lang="en-AU" sz="2200" dirty="0" smtClean="0"/>
          </a:p>
          <a:p>
            <a:pPr>
              <a:buFont typeface="Wingdings 2" pitchFamily="18" charset="2"/>
              <a:buNone/>
            </a:pPr>
            <a:r>
              <a:rPr lang="en-AU" sz="2200" dirty="0" smtClean="0"/>
              <a:t>Impact of this image of childhood today:</a:t>
            </a:r>
          </a:p>
          <a:p>
            <a:r>
              <a:rPr lang="en-AU" sz="2200" dirty="0" smtClean="0"/>
              <a:t>Child seen as threat or monster although wilfulness is not necessarily seen as </a:t>
            </a:r>
            <a:r>
              <a:rPr lang="en-AU" sz="2200" i="1" dirty="0" smtClean="0"/>
              <a:t>intentional</a:t>
            </a:r>
            <a:r>
              <a:rPr lang="en-AU" sz="2200" dirty="0" smtClean="0"/>
              <a:t> (James, Jenks &amp; </a:t>
            </a:r>
            <a:r>
              <a:rPr lang="en-AU" sz="2200" dirty="0" err="1" smtClean="0"/>
              <a:t>Prout</a:t>
            </a:r>
            <a:r>
              <a:rPr lang="en-AU" sz="2200" dirty="0" smtClean="0"/>
              <a:t>, 1998). </a:t>
            </a:r>
          </a:p>
          <a:p>
            <a:r>
              <a:rPr lang="en-AU" sz="2200" dirty="0" smtClean="0"/>
              <a:t>Adult initiated discipline policies and school/centres rules; ‘time-out’ chairs or exclusion (</a:t>
            </a:r>
            <a:r>
              <a:rPr lang="en-AU" sz="2200" dirty="0" err="1" smtClean="0"/>
              <a:t>Sorin</a:t>
            </a:r>
            <a:r>
              <a:rPr lang="en-AU" sz="2200" dirty="0" smtClean="0"/>
              <a:t>, 2005, p.15) </a:t>
            </a:r>
          </a:p>
          <a:p>
            <a:r>
              <a:rPr lang="en-AU" sz="2200" dirty="0" smtClean="0"/>
              <a:t>‘boot camps’ and ‘short, sharp shocks’ (James, Jenks &amp; </a:t>
            </a:r>
            <a:r>
              <a:rPr lang="en-AU" sz="2200" dirty="0" err="1" smtClean="0"/>
              <a:t>Prout</a:t>
            </a:r>
            <a:r>
              <a:rPr lang="en-AU" sz="2200" dirty="0" smtClean="0"/>
              <a:t>, 1998, p.13). </a:t>
            </a:r>
          </a:p>
          <a:p>
            <a:endParaRPr lang="en-AU" sz="2200" dirty="0" smtClean="0"/>
          </a:p>
          <a:p>
            <a:endParaRPr lang="en-AU" sz="2200" dirty="0" smtClean="0"/>
          </a:p>
          <a:p>
            <a:pPr>
              <a:buFont typeface="Wingdings 2" pitchFamily="18" charset="2"/>
              <a:buNone/>
            </a:pPr>
            <a:endParaRPr lang="en-AU" sz="2200" dirty="0" smtClean="0"/>
          </a:p>
          <a:p>
            <a:endParaRPr lang="en-AU" sz="2200" dirty="0" smtClean="0"/>
          </a:p>
        </p:txBody>
      </p:sp>
    </p:spTree>
    <p:extLst>
      <p:ext uri="{BB962C8B-B14F-4D97-AF65-F5344CB8AC3E}">
        <p14:creationId xmlns:p14="http://schemas.microsoft.com/office/powerpoint/2010/main" val="157119358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Snowballing child	</a:t>
            </a:r>
            <a:endParaRPr lang="en-AU" dirty="0"/>
          </a:p>
        </p:txBody>
      </p:sp>
      <p:sp>
        <p:nvSpPr>
          <p:cNvPr id="2" name="Content Placeholder 1"/>
          <p:cNvSpPr>
            <a:spLocks noGrp="1"/>
          </p:cNvSpPr>
          <p:nvPr>
            <p:ph idx="1"/>
          </p:nvPr>
        </p:nvSpPr>
        <p:spPr/>
        <p:txBody>
          <a:bodyPr>
            <a:normAutofit/>
          </a:bodyPr>
          <a:lstStyle/>
          <a:p>
            <a:pPr marL="109728" indent="0">
              <a:buNone/>
            </a:pPr>
            <a:r>
              <a:rPr lang="en-AU" sz="2000" dirty="0"/>
              <a:t>This image </a:t>
            </a:r>
            <a:r>
              <a:rPr lang="en-AU" sz="2000" dirty="0" smtClean="0"/>
              <a:t>has arisen in the 21</a:t>
            </a:r>
            <a:r>
              <a:rPr lang="en-AU" sz="2000" baseline="30000" dirty="0" smtClean="0"/>
              <a:t>st</a:t>
            </a:r>
            <a:r>
              <a:rPr lang="en-AU" sz="2000" dirty="0" smtClean="0"/>
              <a:t> century due to changes in family structure </a:t>
            </a:r>
            <a:endParaRPr lang="en-AU" sz="2000" dirty="0"/>
          </a:p>
          <a:p>
            <a:endParaRPr lang="en-AU" sz="2000" dirty="0" smtClean="0"/>
          </a:p>
          <a:p>
            <a:r>
              <a:rPr lang="en-AU" sz="2000" dirty="0"/>
              <a:t>Parents might compensate for their absence with material goods</a:t>
            </a:r>
          </a:p>
          <a:p>
            <a:r>
              <a:rPr lang="en-AU" sz="2000" dirty="0" smtClean="0"/>
              <a:t>Child has power/control over adults</a:t>
            </a:r>
          </a:p>
          <a:p>
            <a:r>
              <a:rPr lang="en-AU" sz="2000" dirty="0" smtClean="0"/>
              <a:t>Children seen as ‘spoilt brat’</a:t>
            </a:r>
          </a:p>
          <a:p>
            <a:r>
              <a:rPr lang="en-AU" sz="2000" dirty="0" smtClean="0"/>
              <a:t>Child persists in self-centred and antisocial behaviours</a:t>
            </a:r>
          </a:p>
          <a:p>
            <a:pPr marL="109728" indent="0">
              <a:buNone/>
            </a:pPr>
            <a:endParaRPr lang="en-AU" sz="2000" dirty="0" smtClean="0"/>
          </a:p>
          <a:p>
            <a:pPr marL="109728" indent="0">
              <a:buNone/>
            </a:pPr>
            <a:r>
              <a:rPr lang="en-AU" sz="2000" dirty="0" smtClean="0"/>
              <a:t>Impact </a:t>
            </a:r>
            <a:r>
              <a:rPr lang="en-AU" sz="2000" dirty="0"/>
              <a:t>of this image of childhood today</a:t>
            </a:r>
            <a:r>
              <a:rPr lang="en-AU" sz="2000" dirty="0" smtClean="0"/>
              <a:t>:</a:t>
            </a:r>
            <a:endParaRPr lang="en-AU" dirty="0" smtClean="0"/>
          </a:p>
          <a:p>
            <a:r>
              <a:rPr lang="en-AU" sz="2000" dirty="0" smtClean="0"/>
              <a:t>Bribery/stickers/points/money/toys/excursions </a:t>
            </a:r>
            <a:r>
              <a:rPr lang="en-AU" sz="2000" dirty="0" err="1" smtClean="0"/>
              <a:t>etc</a:t>
            </a:r>
            <a:endParaRPr lang="en-AU" sz="2000" dirty="0" smtClean="0"/>
          </a:p>
          <a:p>
            <a:endParaRPr lang="en-AU" sz="2000" dirty="0"/>
          </a:p>
        </p:txBody>
      </p:sp>
    </p:spTree>
    <p:extLst>
      <p:ext uri="{BB962C8B-B14F-4D97-AF65-F5344CB8AC3E}">
        <p14:creationId xmlns:p14="http://schemas.microsoft.com/office/powerpoint/2010/main" val="2083729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Out of control child</a:t>
            </a:r>
            <a:endParaRPr lang="en-AU" dirty="0"/>
          </a:p>
        </p:txBody>
      </p:sp>
      <p:sp>
        <p:nvSpPr>
          <p:cNvPr id="2" name="Content Placeholder 1"/>
          <p:cNvSpPr>
            <a:spLocks noGrp="1"/>
          </p:cNvSpPr>
          <p:nvPr>
            <p:ph idx="1"/>
          </p:nvPr>
        </p:nvSpPr>
        <p:spPr/>
        <p:txBody>
          <a:bodyPr>
            <a:normAutofit fontScale="92500" lnSpcReduction="10000"/>
          </a:bodyPr>
          <a:lstStyle/>
          <a:p>
            <a:r>
              <a:rPr lang="en-AU" dirty="0" smtClean="0"/>
              <a:t>Despite discipline (evil child) and bribery (snowballing child) the out-of-control child leaves adults helpless</a:t>
            </a:r>
          </a:p>
          <a:p>
            <a:r>
              <a:rPr lang="en-AU" dirty="0" err="1" smtClean="0"/>
              <a:t>Chn</a:t>
            </a:r>
            <a:r>
              <a:rPr lang="en-AU" dirty="0" smtClean="0"/>
              <a:t> are violent or self-destructive to get what they want (wilful)</a:t>
            </a:r>
          </a:p>
          <a:p>
            <a:pPr marL="109728" indent="0">
              <a:buNone/>
            </a:pPr>
            <a:r>
              <a:rPr lang="en-AU" dirty="0" smtClean="0"/>
              <a:t>Impact </a:t>
            </a:r>
            <a:r>
              <a:rPr lang="en-AU" dirty="0"/>
              <a:t>of this image of childhood today:</a:t>
            </a:r>
          </a:p>
          <a:p>
            <a:pPr marL="109728" indent="0">
              <a:buNone/>
            </a:pPr>
            <a:r>
              <a:rPr lang="en-AU" dirty="0"/>
              <a:t>Might commit crimes or self </a:t>
            </a:r>
            <a:r>
              <a:rPr lang="en-AU" dirty="0" smtClean="0"/>
              <a:t>harm</a:t>
            </a:r>
          </a:p>
          <a:p>
            <a:pPr marL="109728" indent="0">
              <a:buNone/>
            </a:pPr>
            <a:r>
              <a:rPr lang="en-AU" dirty="0" smtClean="0"/>
              <a:t>Special classes or expelled from school</a:t>
            </a:r>
          </a:p>
          <a:p>
            <a:pPr marL="109728" indent="0">
              <a:buNone/>
            </a:pPr>
            <a:r>
              <a:rPr lang="en-AU" dirty="0" smtClean="0"/>
              <a:t>Dysfunctional adult lives </a:t>
            </a:r>
            <a:endParaRPr lang="en-AU" dirty="0"/>
          </a:p>
        </p:txBody>
      </p:sp>
    </p:spTree>
    <p:extLst>
      <p:ext uri="{BB962C8B-B14F-4D97-AF65-F5344CB8AC3E}">
        <p14:creationId xmlns:p14="http://schemas.microsoft.com/office/powerpoint/2010/main" val="483912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Child as miniature adult</a:t>
            </a:r>
            <a:endParaRPr lang="en-AU" dirty="0"/>
          </a:p>
        </p:txBody>
      </p:sp>
      <p:sp>
        <p:nvSpPr>
          <p:cNvPr id="2" name="Content Placeholder 1"/>
          <p:cNvSpPr>
            <a:spLocks noGrp="1"/>
          </p:cNvSpPr>
          <p:nvPr>
            <p:ph idx="1"/>
          </p:nvPr>
        </p:nvSpPr>
        <p:spPr/>
        <p:txBody>
          <a:bodyPr>
            <a:normAutofit/>
          </a:bodyPr>
          <a:lstStyle/>
          <a:p>
            <a:pPr marL="109728" indent="0">
              <a:buNone/>
            </a:pPr>
            <a:r>
              <a:rPr lang="en-AU" sz="2000" dirty="0"/>
              <a:t>F</a:t>
            </a:r>
            <a:r>
              <a:rPr lang="en-AU" sz="2000" dirty="0" smtClean="0"/>
              <a:t>rom Ancient Greece and Rome, through the middle ages to the Industrial Revolution childhood not seen as separate phase of life</a:t>
            </a:r>
          </a:p>
          <a:p>
            <a:pPr marL="109728" indent="0">
              <a:buNone/>
            </a:pPr>
            <a:endParaRPr lang="en-AU" sz="2000" dirty="0" smtClean="0"/>
          </a:p>
          <a:p>
            <a:r>
              <a:rPr lang="en-AU" sz="2000" dirty="0" smtClean="0"/>
              <a:t>Children pictured </a:t>
            </a:r>
            <a:r>
              <a:rPr lang="en-AU" sz="2000" dirty="0"/>
              <a:t>as the same as adults</a:t>
            </a:r>
          </a:p>
          <a:p>
            <a:endParaRPr lang="en-AU" sz="2000" dirty="0" smtClean="0"/>
          </a:p>
          <a:p>
            <a:pPr marL="109728" indent="0">
              <a:buNone/>
            </a:pPr>
            <a:r>
              <a:rPr lang="en-AU" sz="2000" dirty="0"/>
              <a:t>Impact of </a:t>
            </a:r>
            <a:r>
              <a:rPr lang="en-AU" sz="2000" dirty="0" smtClean="0"/>
              <a:t>this </a:t>
            </a:r>
            <a:r>
              <a:rPr lang="en-AU" sz="2000" dirty="0"/>
              <a:t>image of childhood today</a:t>
            </a:r>
            <a:r>
              <a:rPr lang="en-AU" sz="2000" dirty="0" smtClean="0"/>
              <a:t>:</a:t>
            </a:r>
          </a:p>
          <a:p>
            <a:r>
              <a:rPr lang="en-AU" sz="2000" dirty="0" smtClean="0"/>
              <a:t>Child labour continues in many countries</a:t>
            </a:r>
          </a:p>
          <a:p>
            <a:r>
              <a:rPr lang="en-AU" sz="2000" dirty="0" smtClean="0"/>
              <a:t>Children encouraged to behave like ‘a big girl’ and ‘big boy’</a:t>
            </a:r>
          </a:p>
          <a:p>
            <a:r>
              <a:rPr lang="en-AU" sz="2000" dirty="0" smtClean="0"/>
              <a:t>Adult furniture </a:t>
            </a:r>
          </a:p>
          <a:p>
            <a:r>
              <a:rPr lang="en-AU" sz="2000" dirty="0" err="1" smtClean="0"/>
              <a:t>Chn</a:t>
            </a:r>
            <a:r>
              <a:rPr lang="en-AU" sz="2000" dirty="0" smtClean="0"/>
              <a:t> expected to sit for long periods rather than play based curriculum</a:t>
            </a:r>
            <a:endParaRPr lang="en-AU" sz="2000" dirty="0"/>
          </a:p>
        </p:txBody>
      </p:sp>
    </p:spTree>
    <p:extLst>
      <p:ext uri="{BB962C8B-B14F-4D97-AF65-F5344CB8AC3E}">
        <p14:creationId xmlns:p14="http://schemas.microsoft.com/office/powerpoint/2010/main" val="1903952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22960" y="365760"/>
            <a:ext cx="7520940" cy="1191032"/>
          </a:xfrm>
        </p:spPr>
        <p:txBody>
          <a:bodyPr>
            <a:normAutofit/>
          </a:bodyPr>
          <a:lstStyle/>
          <a:p>
            <a:pPr eaLnBrk="1" hangingPunct="1"/>
            <a:r>
              <a:rPr lang="en-AU" sz="3200" dirty="0" smtClean="0"/>
              <a:t> </a:t>
            </a:r>
            <a:r>
              <a:rPr lang="en-AU" sz="2700" dirty="0" smtClean="0"/>
              <a:t>Beliefs about quality education and care changed through historical developments </a:t>
            </a:r>
          </a:p>
        </p:txBody>
      </p:sp>
      <p:sp>
        <p:nvSpPr>
          <p:cNvPr id="17411" name="Rectangle 3"/>
          <p:cNvSpPr>
            <a:spLocks noGrp="1" noChangeArrowheads="1"/>
          </p:cNvSpPr>
          <p:nvPr>
            <p:ph idx="1"/>
          </p:nvPr>
        </p:nvSpPr>
        <p:spPr/>
        <p:txBody>
          <a:bodyPr>
            <a:normAutofit fontScale="92500" lnSpcReduction="20000"/>
          </a:bodyPr>
          <a:lstStyle/>
          <a:p>
            <a:pPr eaLnBrk="1" hangingPunct="1">
              <a:lnSpc>
                <a:spcPct val="80000"/>
              </a:lnSpc>
              <a:buFontTx/>
              <a:buNone/>
            </a:pPr>
            <a:endParaRPr lang="en-US" sz="2800" dirty="0" smtClean="0"/>
          </a:p>
          <a:p>
            <a:pPr eaLnBrk="1" hangingPunct="1">
              <a:lnSpc>
                <a:spcPct val="80000"/>
              </a:lnSpc>
              <a:buFontTx/>
              <a:buNone/>
            </a:pPr>
            <a:endParaRPr lang="en-US" sz="2800" dirty="0"/>
          </a:p>
          <a:p>
            <a:pPr eaLnBrk="1" hangingPunct="1">
              <a:lnSpc>
                <a:spcPct val="80000"/>
              </a:lnSpc>
              <a:buFontTx/>
              <a:buNone/>
            </a:pPr>
            <a:r>
              <a:rPr lang="en-US" sz="2800" dirty="0" smtClean="0"/>
              <a:t>Early 1800’s</a:t>
            </a:r>
          </a:p>
          <a:p>
            <a:pPr eaLnBrk="1" hangingPunct="1">
              <a:lnSpc>
                <a:spcPct val="80000"/>
              </a:lnSpc>
              <a:buFontTx/>
              <a:buNone/>
            </a:pPr>
            <a:r>
              <a:rPr lang="en-US" sz="2800" dirty="0" smtClean="0"/>
              <a:t>Education only for the wealthy or through</a:t>
            </a:r>
          </a:p>
          <a:p>
            <a:pPr eaLnBrk="1" hangingPunct="1">
              <a:lnSpc>
                <a:spcPct val="80000"/>
              </a:lnSpc>
              <a:buFontTx/>
              <a:buNone/>
            </a:pPr>
            <a:r>
              <a:rPr lang="en-US" sz="2800" dirty="0" smtClean="0"/>
              <a:t>volunteer tutors</a:t>
            </a:r>
          </a:p>
          <a:p>
            <a:pPr eaLnBrk="1" hangingPunct="1"/>
            <a:r>
              <a:rPr lang="en-AU" dirty="0" smtClean="0"/>
              <a:t>In cities schools set up by churches</a:t>
            </a:r>
          </a:p>
          <a:p>
            <a:pPr eaLnBrk="1" hangingPunct="1"/>
            <a:r>
              <a:rPr lang="en-AU" dirty="0" smtClean="0"/>
              <a:t>In country maybe one room school on farmers land</a:t>
            </a:r>
          </a:p>
          <a:p>
            <a:pPr eaLnBrk="1" hangingPunct="1"/>
            <a:r>
              <a:rPr lang="en-AU" dirty="0" smtClean="0"/>
              <a:t>No standard for education existed</a:t>
            </a:r>
          </a:p>
          <a:p>
            <a:pPr eaLnBrk="1" hangingPunct="1">
              <a:lnSpc>
                <a:spcPct val="80000"/>
              </a:lnSpc>
              <a:buFontTx/>
              <a:buNone/>
            </a:pPr>
            <a:endParaRPr lang="en-US" sz="2800" dirty="0" smtClean="0"/>
          </a:p>
          <a:p>
            <a:pPr eaLnBrk="1" hangingPunct="1">
              <a:lnSpc>
                <a:spcPct val="80000"/>
              </a:lnSpc>
              <a:buFontTx/>
              <a:buNone/>
            </a:pPr>
            <a:r>
              <a:rPr lang="en-US" sz="2800" dirty="0" smtClean="0"/>
              <a:t>Childcare for ‘custody’ of </a:t>
            </a:r>
            <a:r>
              <a:rPr lang="en-US" sz="2800" dirty="0" err="1" smtClean="0"/>
              <a:t>chn</a:t>
            </a:r>
            <a:r>
              <a:rPr lang="en-US" sz="2800" dirty="0" smtClean="0"/>
              <a:t>. of working mothers; not government funded</a:t>
            </a:r>
          </a:p>
          <a:p>
            <a:pPr eaLnBrk="1" hangingPunct="1">
              <a:lnSpc>
                <a:spcPct val="80000"/>
              </a:lnSpc>
              <a:buFontTx/>
              <a:buNone/>
            </a:pPr>
            <a:r>
              <a:rPr lang="en-US" sz="2800" dirty="0" smtClean="0"/>
              <a:t>	</a:t>
            </a:r>
            <a:endParaRPr lang="en-AU" sz="2800" dirty="0" smtClean="0"/>
          </a:p>
        </p:txBody>
      </p:sp>
    </p:spTree>
    <p:extLst>
      <p:ext uri="{BB962C8B-B14F-4D97-AF65-F5344CB8AC3E}">
        <p14:creationId xmlns:p14="http://schemas.microsoft.com/office/powerpoint/2010/main" val="2546828455"/>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p:cNvSpPr>
          <p:nvPr>
            <p:ph type="title"/>
          </p:nvPr>
        </p:nvSpPr>
        <p:spPr/>
        <p:txBody>
          <a:bodyPr>
            <a:normAutofit/>
          </a:bodyPr>
          <a:lstStyle/>
          <a:p>
            <a:r>
              <a:rPr lang="en-AU" sz="3200" b="1" dirty="0" smtClean="0"/>
              <a:t>Child as embryo adult </a:t>
            </a:r>
            <a:r>
              <a:rPr lang="en-AU" sz="3200" dirty="0" smtClean="0"/>
              <a:t>(Woodrow, 1999) or Adult-in-Training (</a:t>
            </a:r>
            <a:r>
              <a:rPr lang="en-AU" sz="3200" dirty="0" err="1" smtClean="0"/>
              <a:t>Sorin</a:t>
            </a:r>
            <a:r>
              <a:rPr lang="en-AU" sz="3200" dirty="0" smtClean="0"/>
              <a:t>, 2005</a:t>
            </a:r>
          </a:p>
        </p:txBody>
      </p:sp>
      <p:sp>
        <p:nvSpPr>
          <p:cNvPr id="148483" name="Rectangle 3"/>
          <p:cNvSpPr>
            <a:spLocks noGrp="1"/>
          </p:cNvSpPr>
          <p:nvPr>
            <p:ph idx="1"/>
          </p:nvPr>
        </p:nvSpPr>
        <p:spPr/>
        <p:txBody>
          <a:bodyPr>
            <a:normAutofit lnSpcReduction="10000"/>
          </a:bodyPr>
          <a:lstStyle/>
          <a:p>
            <a:pPr>
              <a:lnSpc>
                <a:spcPct val="90000"/>
              </a:lnSpc>
              <a:buFont typeface="Wingdings 2" pitchFamily="18" charset="2"/>
              <a:buNone/>
            </a:pPr>
            <a:r>
              <a:rPr lang="en-AU" sz="2200" dirty="0" smtClean="0"/>
              <a:t>This image reinforced by theoretical conception of the</a:t>
            </a:r>
          </a:p>
          <a:p>
            <a:pPr>
              <a:lnSpc>
                <a:spcPct val="90000"/>
              </a:lnSpc>
              <a:buFont typeface="Wingdings 2" pitchFamily="18" charset="2"/>
              <a:buNone/>
            </a:pPr>
            <a:r>
              <a:rPr lang="en-AU" sz="2200" dirty="0" smtClean="0"/>
              <a:t>child naturally moving through a series of stages from</a:t>
            </a:r>
          </a:p>
          <a:p>
            <a:pPr>
              <a:lnSpc>
                <a:spcPct val="90000"/>
              </a:lnSpc>
              <a:buFont typeface="Wingdings 2" pitchFamily="18" charset="2"/>
              <a:buNone/>
            </a:pPr>
            <a:r>
              <a:rPr lang="en-AU" sz="2200" dirty="0" smtClean="0"/>
              <a:t>immaturity to rationality (Piaget, Freud, Erikson)</a:t>
            </a:r>
          </a:p>
          <a:p>
            <a:pPr>
              <a:lnSpc>
                <a:spcPct val="90000"/>
              </a:lnSpc>
              <a:buFont typeface="Wingdings 2" pitchFamily="18" charset="2"/>
              <a:buNone/>
            </a:pPr>
            <a:endParaRPr lang="en-AU" sz="2200" dirty="0"/>
          </a:p>
          <a:p>
            <a:pPr>
              <a:lnSpc>
                <a:spcPct val="90000"/>
              </a:lnSpc>
            </a:pPr>
            <a:r>
              <a:rPr lang="en-AU" sz="2200" dirty="0" smtClean="0"/>
              <a:t>Childhood is temporal, a rehearsal period to learn skills as preparation for adult life; </a:t>
            </a:r>
          </a:p>
          <a:p>
            <a:pPr>
              <a:lnSpc>
                <a:spcPct val="90000"/>
              </a:lnSpc>
              <a:buFont typeface="Wingdings 2" pitchFamily="18" charset="2"/>
              <a:buNone/>
            </a:pPr>
            <a:endParaRPr lang="en-AU" sz="2200" dirty="0" smtClean="0"/>
          </a:p>
          <a:p>
            <a:pPr>
              <a:lnSpc>
                <a:spcPct val="90000"/>
              </a:lnSpc>
              <a:buFont typeface="Wingdings 2" pitchFamily="18" charset="2"/>
              <a:buNone/>
            </a:pPr>
            <a:r>
              <a:rPr lang="en-AU" sz="2200" dirty="0" smtClean="0"/>
              <a:t>Impact of this image of childhood today:</a:t>
            </a:r>
          </a:p>
          <a:p>
            <a:pPr>
              <a:lnSpc>
                <a:spcPct val="90000"/>
              </a:lnSpc>
            </a:pPr>
            <a:r>
              <a:rPr lang="en-AU" sz="2200" dirty="0" err="1" smtClean="0"/>
              <a:t>Chn</a:t>
            </a:r>
            <a:r>
              <a:rPr lang="en-AU" sz="2200" dirty="0" smtClean="0"/>
              <a:t> who do not meet milestones labelled as deficit (Woodrow</a:t>
            </a:r>
            <a:r>
              <a:rPr lang="en-AU" sz="2200" dirty="0"/>
              <a:t>, 1999, pp.10-11</a:t>
            </a:r>
            <a:r>
              <a:rPr lang="en-AU" sz="2200" dirty="0" smtClean="0"/>
              <a:t>).</a:t>
            </a:r>
            <a:endParaRPr lang="en-AU" sz="2200" dirty="0"/>
          </a:p>
          <a:p>
            <a:pPr>
              <a:lnSpc>
                <a:spcPct val="90000"/>
              </a:lnSpc>
            </a:pPr>
            <a:r>
              <a:rPr lang="en-AU" sz="2200" dirty="0" err="1" smtClean="0"/>
              <a:t>Chn</a:t>
            </a:r>
            <a:r>
              <a:rPr lang="en-AU" sz="2200" dirty="0" smtClean="0"/>
              <a:t> </a:t>
            </a:r>
            <a:r>
              <a:rPr lang="en-AU" sz="2200" dirty="0"/>
              <a:t>coached to achieve in academic tests</a:t>
            </a:r>
          </a:p>
          <a:p>
            <a:pPr>
              <a:lnSpc>
                <a:spcPct val="90000"/>
              </a:lnSpc>
            </a:pPr>
            <a:r>
              <a:rPr lang="en-AU" sz="2200" dirty="0"/>
              <a:t>Extra help (tutoring, music, sports training)</a:t>
            </a:r>
          </a:p>
          <a:p>
            <a:pPr>
              <a:lnSpc>
                <a:spcPct val="90000"/>
              </a:lnSpc>
            </a:pPr>
            <a:r>
              <a:rPr lang="en-AU" sz="2200" dirty="0"/>
              <a:t>Learning through play not a priority</a:t>
            </a:r>
          </a:p>
          <a:p>
            <a:pPr>
              <a:lnSpc>
                <a:spcPct val="90000"/>
              </a:lnSpc>
            </a:pPr>
            <a:endParaRPr lang="en-AU" sz="2200" dirty="0" smtClean="0"/>
          </a:p>
        </p:txBody>
      </p:sp>
    </p:spTree>
    <p:extLst>
      <p:ext uri="{BB962C8B-B14F-4D97-AF65-F5344CB8AC3E}">
        <p14:creationId xmlns:p14="http://schemas.microsoft.com/office/powerpoint/2010/main" val="351455772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Child as commodity</a:t>
            </a:r>
            <a:endParaRPr lang="en-AU" dirty="0"/>
          </a:p>
        </p:txBody>
      </p:sp>
      <p:sp>
        <p:nvSpPr>
          <p:cNvPr id="2" name="Content Placeholder 1"/>
          <p:cNvSpPr>
            <a:spLocks noGrp="1"/>
          </p:cNvSpPr>
          <p:nvPr>
            <p:ph idx="1"/>
          </p:nvPr>
        </p:nvSpPr>
        <p:spPr/>
        <p:txBody>
          <a:bodyPr>
            <a:normAutofit fontScale="70000" lnSpcReduction="20000"/>
          </a:bodyPr>
          <a:lstStyle/>
          <a:p>
            <a:r>
              <a:rPr lang="en-AU" dirty="0" smtClean="0"/>
              <a:t>Children are objects to be consumed by adult audience (Wood in </a:t>
            </a:r>
            <a:r>
              <a:rPr lang="en-AU" dirty="0" err="1" smtClean="0"/>
              <a:t>Sorin</a:t>
            </a:r>
            <a:r>
              <a:rPr lang="en-AU" dirty="0" smtClean="0"/>
              <a:t>, 2005,p.17)</a:t>
            </a:r>
          </a:p>
          <a:p>
            <a:r>
              <a:rPr lang="en-AU" dirty="0" smtClean="0"/>
              <a:t>Child powerless to adult who is controlling the ‘market’ of </a:t>
            </a:r>
            <a:r>
              <a:rPr lang="en-AU" dirty="0" err="1" smtClean="0"/>
              <a:t>chn</a:t>
            </a:r>
            <a:r>
              <a:rPr lang="en-AU" dirty="0" smtClean="0"/>
              <a:t> as saleable</a:t>
            </a:r>
          </a:p>
          <a:p>
            <a:endParaRPr lang="en-AU" dirty="0" smtClean="0"/>
          </a:p>
          <a:p>
            <a:r>
              <a:rPr lang="en-AU" dirty="0" smtClean="0"/>
              <a:t>Children’s beauty pageants</a:t>
            </a:r>
          </a:p>
          <a:p>
            <a:r>
              <a:rPr lang="en-AU" dirty="0" smtClean="0"/>
              <a:t>Child pornography</a:t>
            </a:r>
          </a:p>
          <a:p>
            <a:r>
              <a:rPr lang="en-AU" dirty="0" smtClean="0"/>
              <a:t>Baby in the flowerpot</a:t>
            </a:r>
          </a:p>
          <a:p>
            <a:r>
              <a:rPr lang="en-AU" dirty="0" err="1" smtClean="0"/>
              <a:t>Chd’s</a:t>
            </a:r>
            <a:r>
              <a:rPr lang="en-AU" dirty="0" smtClean="0"/>
              <a:t> clothes that mimic adults</a:t>
            </a:r>
          </a:p>
          <a:p>
            <a:r>
              <a:rPr lang="en-AU" dirty="0" smtClean="0"/>
              <a:t>End of year performances &amp; graduations</a:t>
            </a:r>
          </a:p>
          <a:p>
            <a:r>
              <a:rPr lang="en-AU" dirty="0" smtClean="0"/>
              <a:t>Publication of test scores </a:t>
            </a:r>
          </a:p>
          <a:p>
            <a:pPr marL="109728" indent="0">
              <a:buNone/>
            </a:pPr>
            <a:endParaRPr lang="en-AU" dirty="0"/>
          </a:p>
          <a:p>
            <a:pPr marL="109728" indent="0">
              <a:buNone/>
            </a:pPr>
            <a:r>
              <a:rPr lang="en-AU" dirty="0" err="1" smtClean="0"/>
              <a:t>Sorin</a:t>
            </a:r>
            <a:r>
              <a:rPr lang="en-AU" dirty="0" smtClean="0"/>
              <a:t> 2005 p 17</a:t>
            </a:r>
            <a:endParaRPr lang="en-AU" dirty="0"/>
          </a:p>
        </p:txBody>
      </p:sp>
    </p:spTree>
    <p:extLst>
      <p:ext uri="{BB962C8B-B14F-4D97-AF65-F5344CB8AC3E}">
        <p14:creationId xmlns:p14="http://schemas.microsoft.com/office/powerpoint/2010/main" val="447488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Child as victim</a:t>
            </a:r>
            <a:endParaRPr lang="en-AU" dirty="0"/>
          </a:p>
        </p:txBody>
      </p:sp>
      <p:sp>
        <p:nvSpPr>
          <p:cNvPr id="2" name="Content Placeholder 1"/>
          <p:cNvSpPr>
            <a:spLocks noGrp="1"/>
          </p:cNvSpPr>
          <p:nvPr>
            <p:ph idx="1"/>
          </p:nvPr>
        </p:nvSpPr>
        <p:spPr/>
        <p:txBody>
          <a:bodyPr>
            <a:normAutofit fontScale="77500" lnSpcReduction="20000"/>
          </a:bodyPr>
          <a:lstStyle/>
          <a:p>
            <a:pPr marL="109728" indent="0">
              <a:buNone/>
            </a:pPr>
            <a:endParaRPr lang="en-AU" dirty="0" smtClean="0"/>
          </a:p>
          <a:p>
            <a:r>
              <a:rPr lang="en-AU" dirty="0" smtClean="0"/>
              <a:t>Child is victim of social and political forces (lives through war, terror, famine, poverty)</a:t>
            </a:r>
          </a:p>
          <a:p>
            <a:r>
              <a:rPr lang="en-AU" dirty="0" smtClean="0"/>
              <a:t>Child goes unrecognised, is voiceless and powerless</a:t>
            </a:r>
          </a:p>
          <a:p>
            <a:pPr marL="109728" indent="0">
              <a:buNone/>
            </a:pPr>
            <a:endParaRPr lang="en-AU" dirty="0" smtClean="0"/>
          </a:p>
          <a:p>
            <a:pPr marL="109728" indent="0">
              <a:buNone/>
            </a:pPr>
            <a:r>
              <a:rPr lang="en-AU" dirty="0"/>
              <a:t>Impact of this image of childhood today</a:t>
            </a:r>
            <a:r>
              <a:rPr lang="en-AU" dirty="0" smtClean="0"/>
              <a:t>:</a:t>
            </a:r>
            <a:endParaRPr lang="en-AU" dirty="0"/>
          </a:p>
          <a:p>
            <a:endParaRPr lang="en-AU" dirty="0" smtClean="0"/>
          </a:p>
          <a:p>
            <a:r>
              <a:rPr lang="en-AU" dirty="0" err="1" smtClean="0"/>
              <a:t>Chn</a:t>
            </a:r>
            <a:r>
              <a:rPr lang="en-AU" dirty="0" smtClean="0"/>
              <a:t> presence might largely ignored</a:t>
            </a:r>
          </a:p>
          <a:p>
            <a:r>
              <a:rPr lang="en-AU" dirty="0" err="1" smtClean="0"/>
              <a:t>Chn</a:t>
            </a:r>
            <a:r>
              <a:rPr lang="en-AU" dirty="0" smtClean="0"/>
              <a:t> may not attend excursion or buy textbooks</a:t>
            </a:r>
          </a:p>
          <a:p>
            <a:r>
              <a:rPr lang="en-AU" dirty="0" smtClean="0"/>
              <a:t>Clothes/uniforms stained or patched</a:t>
            </a:r>
          </a:p>
          <a:p>
            <a:r>
              <a:rPr lang="en-AU" dirty="0" smtClean="0"/>
              <a:t>Lunches bland</a:t>
            </a:r>
          </a:p>
          <a:p>
            <a:r>
              <a:rPr lang="en-AU" dirty="0" err="1" smtClean="0"/>
              <a:t>Chn</a:t>
            </a:r>
            <a:r>
              <a:rPr lang="en-AU" dirty="0" smtClean="0"/>
              <a:t> feel unwelcomed or marginalised</a:t>
            </a:r>
            <a:endParaRPr lang="en-AU" dirty="0"/>
          </a:p>
        </p:txBody>
      </p:sp>
    </p:spTree>
    <p:extLst>
      <p:ext uri="{BB962C8B-B14F-4D97-AF65-F5344CB8AC3E}">
        <p14:creationId xmlns:p14="http://schemas.microsoft.com/office/powerpoint/2010/main" val="1816200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p:cNvSpPr>
          <p:nvPr>
            <p:ph type="title"/>
          </p:nvPr>
        </p:nvSpPr>
        <p:spPr/>
        <p:txBody>
          <a:bodyPr>
            <a:normAutofit/>
          </a:bodyPr>
          <a:lstStyle/>
          <a:p>
            <a:r>
              <a:rPr lang="en-AU" sz="3300" b="1" dirty="0" smtClean="0"/>
              <a:t>Child as powerful, complex, active contributor (</a:t>
            </a:r>
            <a:r>
              <a:rPr lang="en-AU" sz="3300" b="1" dirty="0" err="1" smtClean="0"/>
              <a:t>agentic</a:t>
            </a:r>
            <a:r>
              <a:rPr lang="en-AU" sz="3300" b="1" dirty="0" smtClean="0"/>
              <a:t> child)</a:t>
            </a:r>
          </a:p>
        </p:txBody>
      </p:sp>
      <p:sp>
        <p:nvSpPr>
          <p:cNvPr id="149507" name="Rectangle 3"/>
          <p:cNvSpPr>
            <a:spLocks noGrp="1"/>
          </p:cNvSpPr>
          <p:nvPr>
            <p:ph idx="1"/>
          </p:nvPr>
        </p:nvSpPr>
        <p:spPr>
          <a:xfrm>
            <a:off x="827584" y="1124744"/>
            <a:ext cx="7520940" cy="3579849"/>
          </a:xfrm>
        </p:spPr>
        <p:txBody>
          <a:bodyPr>
            <a:normAutofit fontScale="47500" lnSpcReduction="20000"/>
          </a:bodyPr>
          <a:lstStyle/>
          <a:p>
            <a:pPr>
              <a:lnSpc>
                <a:spcPct val="90000"/>
              </a:lnSpc>
              <a:buFont typeface="Wingdings 2" pitchFamily="18" charset="2"/>
              <a:buNone/>
            </a:pPr>
            <a:endParaRPr lang="en-AU" dirty="0" smtClean="0"/>
          </a:p>
          <a:p>
            <a:pPr>
              <a:lnSpc>
                <a:spcPct val="90000"/>
              </a:lnSpc>
              <a:buFont typeface="Wingdings 2" pitchFamily="18" charset="2"/>
              <a:buNone/>
            </a:pPr>
            <a:r>
              <a:rPr lang="en-AU" dirty="0" smtClean="0"/>
              <a:t>This image is built on socio-constructivist approaches where children live and learn in culture. </a:t>
            </a:r>
          </a:p>
          <a:p>
            <a:pPr>
              <a:lnSpc>
                <a:spcPct val="90000"/>
              </a:lnSpc>
              <a:buFont typeface="Wingdings 2" pitchFamily="18" charset="2"/>
              <a:buNone/>
            </a:pPr>
            <a:endParaRPr lang="en-AU" dirty="0"/>
          </a:p>
          <a:p>
            <a:pPr>
              <a:lnSpc>
                <a:spcPct val="90000"/>
              </a:lnSpc>
            </a:pPr>
            <a:r>
              <a:rPr lang="en-AU" dirty="0" smtClean="0"/>
              <a:t>Child are social actors who participate in their education and lives</a:t>
            </a:r>
          </a:p>
          <a:p>
            <a:pPr>
              <a:lnSpc>
                <a:spcPct val="90000"/>
              </a:lnSpc>
              <a:buFont typeface="Wingdings 2" pitchFamily="18" charset="2"/>
              <a:buNone/>
            </a:pPr>
            <a:endParaRPr lang="en-AU" dirty="0" smtClean="0"/>
          </a:p>
          <a:p>
            <a:pPr>
              <a:lnSpc>
                <a:spcPct val="90000"/>
              </a:lnSpc>
              <a:buFont typeface="Wingdings 2" pitchFamily="18" charset="2"/>
              <a:buNone/>
            </a:pPr>
            <a:r>
              <a:rPr lang="en-AU" dirty="0" smtClean="0"/>
              <a:t>Impact of this image of childhood today:</a:t>
            </a:r>
          </a:p>
          <a:p>
            <a:pPr>
              <a:lnSpc>
                <a:spcPct val="90000"/>
              </a:lnSpc>
            </a:pPr>
            <a:r>
              <a:rPr lang="en-AU" dirty="0" smtClean="0"/>
              <a:t>We cannot think about childhood as ‘universal’, no ‘normal’ stages or ideal types. </a:t>
            </a:r>
          </a:p>
          <a:p>
            <a:pPr>
              <a:lnSpc>
                <a:spcPct val="90000"/>
              </a:lnSpc>
            </a:pPr>
            <a:r>
              <a:rPr lang="en-AU" dirty="0"/>
              <a:t>F</a:t>
            </a:r>
            <a:r>
              <a:rPr lang="en-AU" dirty="0" smtClean="0"/>
              <a:t>ocus less on child as individual and more on meaningful group interactions. </a:t>
            </a:r>
          </a:p>
          <a:p>
            <a:pPr>
              <a:lnSpc>
                <a:spcPct val="90000"/>
              </a:lnSpc>
            </a:pPr>
            <a:r>
              <a:rPr lang="en-AU" dirty="0" smtClean="0"/>
              <a:t>Curriculum is co-constructed (adult-</a:t>
            </a:r>
            <a:r>
              <a:rPr lang="en-AU" dirty="0" err="1" smtClean="0"/>
              <a:t>chd</a:t>
            </a:r>
            <a:r>
              <a:rPr lang="en-AU" dirty="0" smtClean="0"/>
              <a:t> collaboration)</a:t>
            </a:r>
          </a:p>
          <a:p>
            <a:pPr>
              <a:lnSpc>
                <a:spcPct val="90000"/>
              </a:lnSpc>
            </a:pPr>
            <a:r>
              <a:rPr lang="en-AU" dirty="0" smtClean="0"/>
              <a:t>Observations shared with </a:t>
            </a:r>
            <a:r>
              <a:rPr lang="en-AU" dirty="0" err="1" smtClean="0"/>
              <a:t>chn</a:t>
            </a:r>
            <a:r>
              <a:rPr lang="en-AU" dirty="0" smtClean="0"/>
              <a:t> toward planning</a:t>
            </a:r>
          </a:p>
          <a:p>
            <a:pPr>
              <a:lnSpc>
                <a:spcPct val="90000"/>
              </a:lnSpc>
            </a:pPr>
            <a:r>
              <a:rPr lang="en-AU" dirty="0" smtClean="0"/>
              <a:t>Assessment work chosen by </a:t>
            </a:r>
            <a:r>
              <a:rPr lang="en-AU" dirty="0" err="1" smtClean="0"/>
              <a:t>chn</a:t>
            </a:r>
            <a:r>
              <a:rPr lang="en-AU" dirty="0" smtClean="0"/>
              <a:t> and teachers</a:t>
            </a:r>
          </a:p>
          <a:p>
            <a:pPr>
              <a:lnSpc>
                <a:spcPct val="90000"/>
              </a:lnSpc>
            </a:pPr>
            <a:endParaRPr lang="en-AU" dirty="0" smtClean="0"/>
          </a:p>
          <a:p>
            <a:pPr>
              <a:lnSpc>
                <a:spcPct val="90000"/>
              </a:lnSpc>
              <a:buNone/>
            </a:pPr>
            <a:r>
              <a:rPr lang="en-AU" sz="1700" dirty="0" smtClean="0"/>
              <a:t>(</a:t>
            </a:r>
            <a:r>
              <a:rPr lang="en-AU" sz="1700" dirty="0"/>
              <a:t>James, Jenks &amp; </a:t>
            </a:r>
            <a:r>
              <a:rPr lang="en-AU" sz="1700" dirty="0" err="1"/>
              <a:t>Prout</a:t>
            </a:r>
            <a:r>
              <a:rPr lang="en-AU" sz="1700" dirty="0"/>
              <a:t>, 1998; Woodrow, </a:t>
            </a:r>
            <a:r>
              <a:rPr lang="en-AU" sz="1700" dirty="0" smtClean="0"/>
              <a:t>1999; Patterson</a:t>
            </a:r>
            <a:r>
              <a:rPr lang="en-AU" sz="1700" dirty="0"/>
              <a:t>, 2005; </a:t>
            </a:r>
            <a:r>
              <a:rPr lang="en-AU" sz="1700" dirty="0" err="1"/>
              <a:t>Sorin</a:t>
            </a:r>
            <a:r>
              <a:rPr lang="en-AU" sz="1700" dirty="0"/>
              <a:t> ,2005). </a:t>
            </a:r>
          </a:p>
          <a:p>
            <a:pPr>
              <a:lnSpc>
                <a:spcPct val="90000"/>
              </a:lnSpc>
              <a:buFont typeface="Wingdings 2" pitchFamily="18" charset="2"/>
              <a:buNone/>
            </a:pPr>
            <a:endParaRPr lang="en-AU" dirty="0" smtClean="0"/>
          </a:p>
          <a:p>
            <a:pPr>
              <a:lnSpc>
                <a:spcPct val="90000"/>
              </a:lnSpc>
            </a:pPr>
            <a:endParaRPr lang="en-AU" dirty="0" smtClean="0"/>
          </a:p>
        </p:txBody>
      </p:sp>
    </p:spTree>
    <p:extLst>
      <p:ext uri="{BB962C8B-B14F-4D97-AF65-F5344CB8AC3E}">
        <p14:creationId xmlns:p14="http://schemas.microsoft.com/office/powerpoint/2010/main" val="108460922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Child as active agent in teaching and learning</a:t>
            </a:r>
            <a:endParaRPr lang="en-AU" dirty="0"/>
          </a:p>
        </p:txBody>
      </p:sp>
      <p:sp>
        <p:nvSpPr>
          <p:cNvPr id="2" name="Content Placeholder 1"/>
          <p:cNvSpPr>
            <a:spLocks noGrp="1"/>
          </p:cNvSpPr>
          <p:nvPr>
            <p:ph idx="1"/>
          </p:nvPr>
        </p:nvSpPr>
        <p:spPr/>
        <p:txBody>
          <a:bodyPr/>
          <a:lstStyle/>
          <a:p>
            <a:r>
              <a:rPr lang="en-AU" dirty="0" smtClean="0"/>
              <a:t>EYLF</a:t>
            </a:r>
          </a:p>
          <a:p>
            <a:r>
              <a:rPr lang="en-AU" dirty="0" smtClean="0"/>
              <a:t>Learning Stories</a:t>
            </a:r>
          </a:p>
          <a:p>
            <a:r>
              <a:rPr lang="en-AU" dirty="0" smtClean="0"/>
              <a:t>....</a:t>
            </a:r>
          </a:p>
          <a:p>
            <a:r>
              <a:rPr lang="en-AU" dirty="0" smtClean="0"/>
              <a:t>.....</a:t>
            </a:r>
          </a:p>
          <a:p>
            <a:r>
              <a:rPr lang="en-AU" dirty="0" smtClean="0"/>
              <a:t>....</a:t>
            </a:r>
            <a:endParaRPr lang="en-AU" dirty="0"/>
          </a:p>
        </p:txBody>
      </p:sp>
    </p:spTree>
    <p:extLst>
      <p:ext uri="{BB962C8B-B14F-4D97-AF65-F5344CB8AC3E}">
        <p14:creationId xmlns:p14="http://schemas.microsoft.com/office/powerpoint/2010/main" val="21820069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pPr eaLnBrk="1" fontAlgn="auto" hangingPunct="1">
              <a:spcAft>
                <a:spcPts val="0"/>
              </a:spcAft>
              <a:defRPr/>
            </a:pPr>
            <a:r>
              <a:rPr lang="en-AU" smtClean="0"/>
              <a:t>Why think about such images of childhood?</a:t>
            </a:r>
          </a:p>
        </p:txBody>
      </p:sp>
      <p:sp>
        <p:nvSpPr>
          <p:cNvPr id="37891" name="Content Placeholder 2"/>
          <p:cNvSpPr>
            <a:spLocks noGrp="1"/>
          </p:cNvSpPr>
          <p:nvPr>
            <p:ph idx="1"/>
          </p:nvPr>
        </p:nvSpPr>
        <p:spPr/>
        <p:txBody>
          <a:bodyPr/>
          <a:lstStyle/>
          <a:p>
            <a:pPr eaLnBrk="1" hangingPunct="1">
              <a:buFontTx/>
              <a:buNone/>
            </a:pPr>
            <a:r>
              <a:rPr lang="en-AU" smtClean="0"/>
              <a:t>Helps us unpack the </a:t>
            </a:r>
            <a:r>
              <a:rPr lang="en-AU" b="1" smtClean="0"/>
              <a:t>dominant</a:t>
            </a:r>
            <a:r>
              <a:rPr lang="en-AU" smtClean="0"/>
              <a:t> and </a:t>
            </a:r>
            <a:r>
              <a:rPr lang="en-AU" b="1" smtClean="0"/>
              <a:t>‘universal’ </a:t>
            </a:r>
            <a:r>
              <a:rPr lang="en-AU" smtClean="0"/>
              <a:t>images of childhood currently circulating in our world</a:t>
            </a:r>
          </a:p>
          <a:p>
            <a:pPr eaLnBrk="1" hangingPunct="1">
              <a:buFontTx/>
              <a:buNone/>
            </a:pPr>
            <a:r>
              <a:rPr lang="en-AU" smtClean="0"/>
              <a:t>Helps us understand how the image of childhood we hold affects our relationships with children</a:t>
            </a:r>
          </a:p>
          <a:p>
            <a:pPr eaLnBrk="1" hangingPunct="1">
              <a:buFontTx/>
              <a:buNone/>
            </a:pPr>
            <a:r>
              <a:rPr lang="en-AU" smtClean="0"/>
              <a:t>Provides a framework for building new, more inclusive images of childhood.</a:t>
            </a:r>
          </a:p>
        </p:txBody>
      </p:sp>
    </p:spTree>
    <p:extLst>
      <p:ext uri="{BB962C8B-B14F-4D97-AF65-F5344CB8AC3E}">
        <p14:creationId xmlns:p14="http://schemas.microsoft.com/office/powerpoint/2010/main" val="2073894127"/>
      </p:ext>
    </p:extLst>
  </p:cSld>
  <p:clrMapOvr>
    <a:masterClrMapping/>
  </p:clrMapOvr>
  <p:transition spd="med">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pPr eaLnBrk="1" fontAlgn="auto" hangingPunct="1">
              <a:spcAft>
                <a:spcPts val="0"/>
              </a:spcAft>
              <a:defRPr/>
            </a:pPr>
            <a:r>
              <a:rPr lang="en-AU" sz="3200" smtClean="0"/>
              <a:t>For example,</a:t>
            </a:r>
            <a:r>
              <a:rPr lang="en-US" smtClean="0">
                <a:solidFill>
                  <a:schemeClr val="tx1"/>
                </a:solidFill>
              </a:rPr>
              <a:t> </a:t>
            </a:r>
            <a:r>
              <a:rPr lang="en-US" sz="3200" smtClean="0">
                <a:solidFill>
                  <a:schemeClr val="tx1"/>
                </a:solidFill>
              </a:rPr>
              <a:t>we have become used to the idea that children’s development is ‘natural’. </a:t>
            </a:r>
            <a:endParaRPr lang="en-AU" sz="3200" smtClean="0"/>
          </a:p>
        </p:txBody>
      </p:sp>
      <p:sp>
        <p:nvSpPr>
          <p:cNvPr id="38915" name="Content Placeholder 2"/>
          <p:cNvSpPr>
            <a:spLocks noGrp="1"/>
          </p:cNvSpPr>
          <p:nvPr>
            <p:ph idx="1"/>
          </p:nvPr>
        </p:nvSpPr>
        <p:spPr/>
        <p:txBody>
          <a:bodyPr>
            <a:normAutofit lnSpcReduction="10000"/>
          </a:bodyPr>
          <a:lstStyle/>
          <a:p>
            <a:pPr eaLnBrk="1" hangingPunct="1"/>
            <a:endParaRPr lang="en-US" dirty="0" smtClean="0"/>
          </a:p>
          <a:p>
            <a:pPr eaLnBrk="1" hangingPunct="1"/>
            <a:endParaRPr lang="en-US" dirty="0"/>
          </a:p>
          <a:p>
            <a:pPr eaLnBrk="1" hangingPunct="1"/>
            <a:r>
              <a:rPr lang="en-US" dirty="0" smtClean="0"/>
              <a:t>Children just grow up and learn to do things. It’s ‘natural’. These ‘natural’ development models are everywhere (in your newspaper, magazines, text books).</a:t>
            </a:r>
          </a:p>
          <a:p>
            <a:pPr eaLnBrk="1" hangingPunct="1"/>
            <a:r>
              <a:rPr lang="en-US" dirty="0" smtClean="0"/>
              <a:t>We have become so used to them that we believe they tell the whole story of childhood, but …</a:t>
            </a:r>
          </a:p>
          <a:p>
            <a:pPr eaLnBrk="1" hangingPunct="1"/>
            <a:endParaRPr lang="en-AU" dirty="0" smtClean="0"/>
          </a:p>
        </p:txBody>
      </p:sp>
    </p:spTree>
    <p:extLst>
      <p:ext uri="{BB962C8B-B14F-4D97-AF65-F5344CB8AC3E}">
        <p14:creationId xmlns:p14="http://schemas.microsoft.com/office/powerpoint/2010/main" val="1244712234"/>
      </p:ext>
    </p:extLst>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1"/>
                </a:solidFill>
                <a:latin typeface="+mn-lt"/>
                <a:ea typeface="+mn-ea"/>
                <a:cs typeface="+mn-cs"/>
              </a:rPr>
              <a:t>there is no one ‘right’ way to do anything with children. </a:t>
            </a:r>
            <a:endParaRPr lang="en-AU" dirty="0"/>
          </a:p>
        </p:txBody>
      </p:sp>
      <p:sp>
        <p:nvSpPr>
          <p:cNvPr id="39939" name="Content Placeholder 9"/>
          <p:cNvSpPr>
            <a:spLocks noGrp="1"/>
          </p:cNvSpPr>
          <p:nvPr>
            <p:ph idx="1"/>
          </p:nvPr>
        </p:nvSpPr>
        <p:spPr/>
        <p:txBody>
          <a:bodyPr/>
          <a:lstStyle/>
          <a:p>
            <a:pPr eaLnBrk="1" hangingPunct="1">
              <a:buFontTx/>
              <a:buNone/>
            </a:pPr>
            <a:r>
              <a:rPr lang="en-US" smtClean="0"/>
              <a:t>	Researchers have become more cautious about making sweeping pronouncements about child development as ‘universal’ or the same for all children no matter where they grow up. </a:t>
            </a:r>
          </a:p>
          <a:p>
            <a:pPr eaLnBrk="1" hangingPunct="1">
              <a:buFontTx/>
              <a:buNone/>
            </a:pPr>
            <a:endParaRPr lang="en-US" smtClean="0"/>
          </a:p>
          <a:p>
            <a:pPr eaLnBrk="1" hangingPunct="1">
              <a:buFontTx/>
              <a:buNone/>
            </a:pPr>
            <a:r>
              <a:rPr lang="en-US" smtClean="0"/>
              <a:t>	This has implications for making claims about what ‘best’ practice might be. </a:t>
            </a:r>
            <a:endParaRPr lang="en-AU" smtClean="0"/>
          </a:p>
        </p:txBody>
      </p:sp>
    </p:spTree>
    <p:extLst>
      <p:ext uri="{BB962C8B-B14F-4D97-AF65-F5344CB8AC3E}">
        <p14:creationId xmlns:p14="http://schemas.microsoft.com/office/powerpoint/2010/main" val="26010807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p:txBody>
          <a:bodyPr/>
          <a:lstStyle/>
          <a:p>
            <a:pPr eaLnBrk="1" hangingPunct="1"/>
            <a:r>
              <a:rPr lang="en-US" smtClean="0"/>
              <a:t>Hyun (1998) talks about our knowledge of child development as being limited because of the research on which is has been based. Often, in the past, children from cultures other than the mainstream ‘Western’ cultures were considered to be ‘deficient’ when they did not ‘do’ what mainstream children did.</a:t>
            </a:r>
            <a:endParaRPr lang="en-AU" smtClean="0"/>
          </a:p>
          <a:p>
            <a:pPr eaLnBrk="1" hangingPunct="1"/>
            <a:endParaRPr lang="en-AU" smtClean="0"/>
          </a:p>
        </p:txBody>
      </p:sp>
    </p:spTree>
    <p:extLst>
      <p:ext uri="{BB962C8B-B14F-4D97-AF65-F5344CB8AC3E}">
        <p14:creationId xmlns:p14="http://schemas.microsoft.com/office/powerpoint/2010/main" val="73163144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p:txBody>
          <a:bodyPr/>
          <a:lstStyle/>
          <a:p>
            <a:pPr eaLnBrk="1" hangingPunct="1"/>
            <a:r>
              <a:rPr lang="en-US" smtClean="0"/>
              <a:t>Instead, there are many children and many childhoods, each constructed by our ‘understandings of childhood and what children are and should be’.</a:t>
            </a:r>
            <a:endParaRPr lang="en-AU" smtClean="0"/>
          </a:p>
        </p:txBody>
      </p:sp>
    </p:spTree>
    <p:extLst>
      <p:ext uri="{BB962C8B-B14F-4D97-AF65-F5344CB8AC3E}">
        <p14:creationId xmlns:p14="http://schemas.microsoft.com/office/powerpoint/2010/main" val="117567413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AU" smtClean="0"/>
              <a:t>1830’s</a:t>
            </a:r>
          </a:p>
        </p:txBody>
      </p:sp>
      <p:sp>
        <p:nvSpPr>
          <p:cNvPr id="18435" name="Rectangle 3"/>
          <p:cNvSpPr>
            <a:spLocks noGrp="1"/>
          </p:cNvSpPr>
          <p:nvPr>
            <p:ph idx="1"/>
          </p:nvPr>
        </p:nvSpPr>
        <p:spPr/>
        <p:txBody>
          <a:bodyPr>
            <a:normAutofit fontScale="92500" lnSpcReduction="20000"/>
          </a:bodyPr>
          <a:lstStyle/>
          <a:p>
            <a:pPr eaLnBrk="1" hangingPunct="1">
              <a:lnSpc>
                <a:spcPct val="80000"/>
              </a:lnSpc>
              <a:buFontTx/>
              <a:buNone/>
            </a:pPr>
            <a:endParaRPr lang="en-AU" smtClean="0"/>
          </a:p>
          <a:p>
            <a:pPr eaLnBrk="1" hangingPunct="1">
              <a:lnSpc>
                <a:spcPct val="80000"/>
              </a:lnSpc>
              <a:buFontTx/>
              <a:buNone/>
            </a:pPr>
            <a:r>
              <a:rPr lang="en-AU" sz="2800" smtClean="0"/>
              <a:t>Schools funded</a:t>
            </a:r>
            <a:r>
              <a:rPr lang="en-US" sz="2800" smtClean="0"/>
              <a:t> by </a:t>
            </a:r>
            <a:r>
              <a:rPr lang="en-AU" smtClean="0"/>
              <a:t>Government</a:t>
            </a:r>
            <a:r>
              <a:rPr lang="en-AU" sz="2800" smtClean="0"/>
              <a:t> </a:t>
            </a:r>
            <a:r>
              <a:rPr lang="en-US" sz="2800" smtClean="0"/>
              <a:t>because of l</a:t>
            </a:r>
            <a:r>
              <a:rPr lang="en-AU" smtClean="0"/>
              <a:t>inks</a:t>
            </a:r>
          </a:p>
          <a:p>
            <a:pPr eaLnBrk="1" hangingPunct="1">
              <a:lnSpc>
                <a:spcPct val="80000"/>
              </a:lnSpc>
              <a:buFontTx/>
              <a:buNone/>
            </a:pPr>
            <a:r>
              <a:rPr lang="en-AU" smtClean="0"/>
              <a:t>between crime and lack of education</a:t>
            </a:r>
          </a:p>
          <a:p>
            <a:pPr eaLnBrk="1" hangingPunct="1"/>
            <a:r>
              <a:rPr lang="en-AU" smtClean="0"/>
              <a:t>Belief in class-based requirements for education (child of blacksmith or farmer needed only enough education to continue these trades)</a:t>
            </a:r>
          </a:p>
          <a:p>
            <a:pPr eaLnBrk="1" hangingPunct="1"/>
            <a:r>
              <a:rPr lang="en-AU" smtClean="0"/>
              <a:t>Government schools got money to pay teachers, erect and equip schoolhouses and buy textbooks</a:t>
            </a:r>
          </a:p>
          <a:p>
            <a:pPr eaLnBrk="1" hangingPunct="1"/>
            <a:r>
              <a:rPr lang="en-AU" smtClean="0"/>
              <a:t>Established strict country-wide curriculum/guidelines</a:t>
            </a:r>
          </a:p>
          <a:p>
            <a:pPr eaLnBrk="1" hangingPunct="1"/>
            <a:r>
              <a:rPr lang="en-AU" smtClean="0"/>
              <a:t>No funding to church run schools</a:t>
            </a:r>
          </a:p>
        </p:txBody>
      </p:sp>
    </p:spTree>
    <p:extLst>
      <p:ext uri="{BB962C8B-B14F-4D97-AF65-F5344CB8AC3E}">
        <p14:creationId xmlns:p14="http://schemas.microsoft.com/office/powerpoint/2010/main" val="89886536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a:bodyPr>
          <a:lstStyle/>
          <a:p>
            <a:pPr eaLnBrk="1" hangingPunct="1"/>
            <a:r>
              <a:rPr lang="en-US" sz="2800" i="1" smtClean="0">
                <a:solidFill>
                  <a:schemeClr val="tx1"/>
                </a:solidFill>
              </a:rPr>
              <a:t>The effects of culture on child development are pervasive. It prescribes:</a:t>
            </a:r>
            <a:endParaRPr lang="en-AU" sz="2800" smtClean="0"/>
          </a:p>
        </p:txBody>
      </p:sp>
      <p:sp>
        <p:nvSpPr>
          <p:cNvPr id="3" name="Content Placeholder 2"/>
          <p:cNvSpPr>
            <a:spLocks noGrp="1"/>
          </p:cNvSpPr>
          <p:nvPr>
            <p:ph idx="1"/>
          </p:nvPr>
        </p:nvSpPr>
        <p:spPr>
          <a:xfrm>
            <a:off x="357188" y="1643063"/>
            <a:ext cx="8229600" cy="4525962"/>
          </a:xfrm>
        </p:spPr>
        <p:txBody>
          <a:bodyPr>
            <a:normAutofit fontScale="92500"/>
          </a:bodyPr>
          <a:lstStyle/>
          <a:p>
            <a:pPr marL="0" indent="0" eaLnBrk="1" fontAlgn="auto" hangingPunct="1">
              <a:spcAft>
                <a:spcPts val="0"/>
              </a:spcAft>
              <a:buClr>
                <a:schemeClr val="accent3"/>
              </a:buClr>
              <a:buNone/>
              <a:defRPr/>
            </a:pPr>
            <a:endParaRPr lang="en-US" sz="2800" i="1" dirty="0" smtClean="0"/>
          </a:p>
          <a:p>
            <a:pPr marL="274320" indent="-274320" eaLnBrk="1" fontAlgn="auto" hangingPunct="1">
              <a:spcAft>
                <a:spcPts val="0"/>
              </a:spcAft>
              <a:buClr>
                <a:schemeClr val="accent3"/>
              </a:buClr>
              <a:buFont typeface="Wingdings 2"/>
              <a:buChar char=""/>
              <a:defRPr/>
            </a:pPr>
            <a:r>
              <a:rPr lang="en-US" sz="2800" i="1" dirty="0" smtClean="0"/>
              <a:t>how and when babies are fed, </a:t>
            </a:r>
          </a:p>
          <a:p>
            <a:pPr marL="274320" indent="-274320" eaLnBrk="1" fontAlgn="auto" hangingPunct="1">
              <a:spcAft>
                <a:spcPts val="0"/>
              </a:spcAft>
              <a:buClr>
                <a:schemeClr val="accent3"/>
              </a:buClr>
              <a:buFont typeface="Wingdings 2"/>
              <a:buChar char=""/>
              <a:defRPr/>
            </a:pPr>
            <a:r>
              <a:rPr lang="en-US" sz="2800" i="1" dirty="0" smtClean="0"/>
              <a:t>where and with whom they sleep</a:t>
            </a:r>
          </a:p>
          <a:p>
            <a:pPr marL="274320" indent="-274320" eaLnBrk="1" fontAlgn="auto" hangingPunct="1">
              <a:spcAft>
                <a:spcPts val="0"/>
              </a:spcAft>
              <a:buClr>
                <a:schemeClr val="accent3"/>
              </a:buClr>
              <a:buFont typeface="Wingdings 2"/>
              <a:buChar char=""/>
              <a:defRPr/>
            </a:pPr>
            <a:r>
              <a:rPr lang="en-US" sz="2800" i="1" dirty="0" smtClean="0"/>
              <a:t>response to an infant’s crying/ toddler’s temper </a:t>
            </a:r>
          </a:p>
          <a:p>
            <a:pPr marL="274320" indent="-274320" eaLnBrk="1" fontAlgn="auto" hangingPunct="1">
              <a:spcAft>
                <a:spcPts val="0"/>
              </a:spcAft>
              <a:buClr>
                <a:schemeClr val="accent3"/>
              </a:buClr>
              <a:buFont typeface="Wingdings 2"/>
              <a:buChar char=""/>
              <a:defRPr/>
            </a:pPr>
            <a:r>
              <a:rPr lang="en-US" sz="2800" i="1" dirty="0" smtClean="0"/>
              <a:t>sets the rules for discipline and expectations</a:t>
            </a:r>
          </a:p>
          <a:p>
            <a:pPr marL="274320" indent="-274320" eaLnBrk="1" fontAlgn="auto" hangingPunct="1">
              <a:spcAft>
                <a:spcPts val="0"/>
              </a:spcAft>
              <a:buClr>
                <a:schemeClr val="accent3"/>
              </a:buClr>
              <a:buFont typeface="Wingdings 2"/>
              <a:buChar char=""/>
              <a:defRPr/>
            </a:pPr>
            <a:r>
              <a:rPr lang="en-US" sz="2800" i="1" dirty="0" smtClean="0"/>
              <a:t>affects what parents worry about</a:t>
            </a:r>
          </a:p>
          <a:p>
            <a:pPr marL="274320" indent="-274320" eaLnBrk="1" fontAlgn="auto" hangingPunct="1">
              <a:spcAft>
                <a:spcPts val="0"/>
              </a:spcAft>
              <a:buClr>
                <a:schemeClr val="accent3"/>
              </a:buClr>
              <a:buFont typeface="Wingdings 2"/>
              <a:buChar char=""/>
              <a:defRPr/>
            </a:pPr>
            <a:r>
              <a:rPr lang="en-US" sz="2800" i="1" dirty="0" smtClean="0"/>
              <a:t>influences how illness is treated and disability is perceived</a:t>
            </a:r>
          </a:p>
          <a:p>
            <a:pPr marL="274320" indent="-274320" eaLnBrk="1" fontAlgn="auto" hangingPunct="1">
              <a:spcAft>
                <a:spcPts val="0"/>
              </a:spcAft>
              <a:buClr>
                <a:schemeClr val="accent3"/>
              </a:buClr>
              <a:buFont typeface="Wingdings 2"/>
              <a:buChar char=""/>
              <a:defRPr/>
            </a:pPr>
            <a:r>
              <a:rPr lang="en-US" sz="2800" i="1" dirty="0" smtClean="0"/>
              <a:t>approves  or disapproves certain arrangement for child care </a:t>
            </a:r>
            <a:endParaRPr lang="en-AU" sz="2800" dirty="0"/>
          </a:p>
        </p:txBody>
      </p:sp>
    </p:spTree>
    <p:extLst>
      <p:ext uri="{BB962C8B-B14F-4D97-AF65-F5344CB8AC3E}">
        <p14:creationId xmlns:p14="http://schemas.microsoft.com/office/powerpoint/2010/main" val="2894484120"/>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4000" i="1" dirty="0" smtClean="0">
                <a:solidFill>
                  <a:schemeClr val="tx1"/>
                </a:solidFill>
              </a:rPr>
              <a:t/>
            </a:r>
            <a:br>
              <a:rPr lang="en-US" sz="4000" i="1" dirty="0" smtClean="0">
                <a:solidFill>
                  <a:schemeClr val="tx1"/>
                </a:solidFill>
              </a:rPr>
            </a:br>
            <a:r>
              <a:rPr lang="en-US" sz="4000" i="1" dirty="0" smtClean="0">
                <a:solidFill>
                  <a:schemeClr val="tx1"/>
                </a:solidFill>
              </a:rPr>
              <a:t>Questions to guide practitioners</a:t>
            </a:r>
            <a:r>
              <a:rPr lang="en-AU" dirty="0" smtClean="0">
                <a:solidFill>
                  <a:schemeClr val="tx1"/>
                </a:solidFill>
              </a:rPr>
              <a:t/>
            </a:r>
            <a:br>
              <a:rPr lang="en-AU" dirty="0" smtClean="0">
                <a:solidFill>
                  <a:schemeClr val="tx1"/>
                </a:solidFill>
              </a:rPr>
            </a:br>
            <a:r>
              <a:rPr lang="en-US" sz="1400" i="1" dirty="0" smtClean="0">
                <a:solidFill>
                  <a:schemeClr val="tx1"/>
                </a:solidFill>
              </a:rPr>
              <a:t>Hyun 1998, pp. 9-10.</a:t>
            </a:r>
            <a:r>
              <a:rPr lang="en-AU" dirty="0" smtClean="0">
                <a:solidFill>
                  <a:schemeClr val="tx1"/>
                </a:solidFill>
              </a:rPr>
              <a:t/>
            </a:r>
            <a:br>
              <a:rPr lang="en-AU" dirty="0" smtClean="0">
                <a:solidFill>
                  <a:schemeClr val="tx1"/>
                </a:solidFill>
              </a:rPr>
            </a:br>
            <a:endParaRPr lang="en-AU" dirty="0"/>
          </a:p>
        </p:txBody>
      </p:sp>
      <p:sp>
        <p:nvSpPr>
          <p:cNvPr id="44035" name="Content Placeholder 2"/>
          <p:cNvSpPr>
            <a:spLocks noGrp="1"/>
          </p:cNvSpPr>
          <p:nvPr>
            <p:ph idx="1"/>
          </p:nvPr>
        </p:nvSpPr>
        <p:spPr/>
        <p:txBody>
          <a:bodyPr>
            <a:normAutofit lnSpcReduction="10000"/>
          </a:bodyPr>
          <a:lstStyle/>
          <a:p>
            <a:pPr eaLnBrk="1" hangingPunct="1"/>
            <a:endParaRPr lang="en-US" sz="2000" i="1" dirty="0" smtClean="0"/>
          </a:p>
          <a:p>
            <a:pPr eaLnBrk="1" hangingPunct="1"/>
            <a:r>
              <a:rPr lang="en-US" sz="2000" i="1" dirty="0" smtClean="0"/>
              <a:t>What do I see? What do I hear?</a:t>
            </a:r>
            <a:endParaRPr lang="en-AU" sz="2000" dirty="0" smtClean="0"/>
          </a:p>
          <a:p>
            <a:pPr eaLnBrk="1" hangingPunct="1"/>
            <a:r>
              <a:rPr lang="en-US" sz="2000" i="1" dirty="0" smtClean="0"/>
              <a:t>How do I interpret the situation (or the thing)?</a:t>
            </a:r>
            <a:endParaRPr lang="en-AU" sz="2000" dirty="0" smtClean="0"/>
          </a:p>
          <a:p>
            <a:pPr eaLnBrk="1" hangingPunct="1"/>
            <a:r>
              <a:rPr lang="en-US" sz="2000" i="1" dirty="0" smtClean="0"/>
              <a:t>How can I be sure that my understanding of the child’s behavior is culturally fair and appropriate to him/her?</a:t>
            </a:r>
            <a:endParaRPr lang="en-AU" sz="2000" dirty="0" smtClean="0"/>
          </a:p>
          <a:p>
            <a:pPr eaLnBrk="1" hangingPunct="1"/>
            <a:r>
              <a:rPr lang="en-US" sz="2000" i="1" dirty="0" smtClean="0"/>
              <a:t>What leads me to think, interpret, and interact in that way (or mode) for the child? What are my cultural references on that matter?</a:t>
            </a:r>
            <a:endParaRPr lang="en-AU" sz="2000" dirty="0" smtClean="0"/>
          </a:p>
          <a:p>
            <a:pPr eaLnBrk="1" hangingPunct="1"/>
            <a:r>
              <a:rPr lang="en-US" sz="2000" i="1" dirty="0" smtClean="0"/>
              <a:t>What leads the child (the parent, the children) to think, interpret, and behave in that way/mode? What are their cultural references on that matter?</a:t>
            </a:r>
            <a:endParaRPr lang="en-AU" sz="2000" dirty="0" smtClean="0"/>
          </a:p>
          <a:p>
            <a:pPr eaLnBrk="1" hangingPunct="1"/>
            <a:r>
              <a:rPr lang="en-US" sz="2000" i="1" dirty="0" smtClean="0"/>
              <a:t>In what ways can I promote the children’s play using the new knowledge so that all children become flexible and fluent in infusing all different cultural practices, while remaining free to enjoy their own cultural congruency within their creative play context.</a:t>
            </a:r>
          </a:p>
          <a:p>
            <a:pPr eaLnBrk="1" hangingPunct="1"/>
            <a:endParaRPr lang="en-US" sz="1800" i="1" dirty="0" smtClean="0"/>
          </a:p>
          <a:p>
            <a:pPr eaLnBrk="1" hangingPunct="1"/>
            <a:endParaRPr lang="en-AU" sz="1800" dirty="0" smtClean="0"/>
          </a:p>
        </p:txBody>
      </p:sp>
    </p:spTree>
    <p:extLst>
      <p:ext uri="{BB962C8B-B14F-4D97-AF65-F5344CB8AC3E}">
        <p14:creationId xmlns:p14="http://schemas.microsoft.com/office/powerpoint/2010/main" val="3001688184"/>
      </p:ext>
    </p:extLst>
  </p:cSld>
  <p:clrMapOvr>
    <a:masterClrMapping/>
  </p:clrMapOvr>
  <p:transition spd="med">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pPr eaLnBrk="1" hangingPunct="1"/>
            <a:r>
              <a:rPr lang="en-AU" smtClean="0"/>
              <a:t>The aim of school was:</a:t>
            </a:r>
          </a:p>
        </p:txBody>
      </p:sp>
      <p:sp>
        <p:nvSpPr>
          <p:cNvPr id="19459" name="Rectangle 3"/>
          <p:cNvSpPr>
            <a:spLocks noGrp="1"/>
          </p:cNvSpPr>
          <p:nvPr>
            <p:ph idx="1"/>
          </p:nvPr>
        </p:nvSpPr>
        <p:spPr/>
        <p:txBody>
          <a:bodyPr>
            <a:normAutofit fontScale="85000" lnSpcReduction="10000"/>
          </a:bodyPr>
          <a:lstStyle/>
          <a:p>
            <a:pPr eaLnBrk="1" hangingPunct="1"/>
            <a:r>
              <a:rPr lang="en-AU" smtClean="0"/>
              <a:t>Teach the 3 R’s</a:t>
            </a:r>
          </a:p>
          <a:p>
            <a:pPr eaLnBrk="1" hangingPunct="1"/>
            <a:r>
              <a:rPr lang="en-AU" smtClean="0"/>
              <a:t>+ for girls sewing, knitting, darning</a:t>
            </a:r>
          </a:p>
          <a:p>
            <a:pPr eaLnBrk="1" hangingPunct="1"/>
            <a:r>
              <a:rPr lang="en-AU" smtClean="0"/>
              <a:t>+for boys geometry &amp;  more geography, arithmetic</a:t>
            </a:r>
          </a:p>
          <a:p>
            <a:pPr eaLnBrk="1" hangingPunct="1"/>
            <a:r>
              <a:rPr lang="en-AU" smtClean="0"/>
              <a:t>Instil the advantages of being orderly, clean, punctual, decent and courteous, and avoiding all things which would make them disagreeable to other people</a:t>
            </a:r>
          </a:p>
          <a:p>
            <a:pPr eaLnBrk="1" hangingPunct="1"/>
            <a:r>
              <a:rPr lang="en-AU" smtClean="0"/>
              <a:t>therefore strict discipline</a:t>
            </a:r>
          </a:p>
          <a:p>
            <a:pPr eaLnBrk="1" hangingPunct="1"/>
            <a:r>
              <a:rPr lang="en-AU" smtClean="0"/>
              <a:t>School was for 6yrs-over 16 yrs but non-compulsory until 1870’s (enforcing attendance didn’t work)</a:t>
            </a:r>
          </a:p>
        </p:txBody>
      </p:sp>
    </p:spTree>
    <p:extLst>
      <p:ext uri="{BB962C8B-B14F-4D97-AF65-F5344CB8AC3E}">
        <p14:creationId xmlns:p14="http://schemas.microsoft.com/office/powerpoint/2010/main" val="5967738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normAutofit/>
          </a:bodyPr>
          <a:lstStyle/>
          <a:p>
            <a:pPr algn="ctr" eaLnBrk="1" hangingPunct="1"/>
            <a:r>
              <a:rPr lang="en-US" sz="5200" smtClean="0"/>
              <a:t>The aim of childcare was to:</a:t>
            </a:r>
            <a:endParaRPr lang="en-AU" sz="5200" smtClean="0"/>
          </a:p>
        </p:txBody>
      </p:sp>
      <p:sp>
        <p:nvSpPr>
          <p:cNvPr id="20483" name="Rectangle 3"/>
          <p:cNvSpPr>
            <a:spLocks noGrp="1"/>
          </p:cNvSpPr>
          <p:nvPr>
            <p:ph idx="1"/>
          </p:nvPr>
        </p:nvSpPr>
        <p:spPr/>
        <p:txBody>
          <a:bodyPr/>
          <a:lstStyle/>
          <a:p>
            <a:pPr eaLnBrk="1" hangingPunct="1">
              <a:lnSpc>
                <a:spcPct val="80000"/>
              </a:lnSpc>
              <a:buFontTx/>
              <a:buNone/>
            </a:pPr>
            <a:endParaRPr lang="en-US" sz="2800" smtClean="0"/>
          </a:p>
          <a:p>
            <a:pPr eaLnBrk="1" hangingPunct="1">
              <a:lnSpc>
                <a:spcPct val="80000"/>
              </a:lnSpc>
            </a:pPr>
            <a:r>
              <a:rPr lang="en-US" sz="2800" smtClean="0"/>
              <a:t>reform working class family</a:t>
            </a:r>
            <a:r>
              <a:rPr lang="en-AU" sz="2800" smtClean="0"/>
              <a:t> </a:t>
            </a:r>
            <a:r>
              <a:rPr lang="en-US" sz="2800" smtClean="0"/>
              <a:t>life</a:t>
            </a:r>
          </a:p>
          <a:p>
            <a:pPr eaLnBrk="1" hangingPunct="1">
              <a:lnSpc>
                <a:spcPct val="80000"/>
              </a:lnSpc>
            </a:pPr>
            <a:r>
              <a:rPr lang="en-US" sz="2800" smtClean="0"/>
              <a:t>improve poor living conditions</a:t>
            </a:r>
          </a:p>
          <a:p>
            <a:pPr eaLnBrk="1" hangingPunct="1">
              <a:lnSpc>
                <a:spcPct val="80000"/>
              </a:lnSpc>
            </a:pPr>
            <a:r>
              <a:rPr lang="en-US" sz="2800" smtClean="0"/>
              <a:t>keep children off the streets </a:t>
            </a:r>
          </a:p>
          <a:p>
            <a:pPr eaLnBrk="1" hangingPunct="1">
              <a:lnSpc>
                <a:spcPct val="80000"/>
              </a:lnSpc>
            </a:pPr>
            <a:r>
              <a:rPr lang="en-US" sz="2800" smtClean="0"/>
              <a:t>protect them from bad</a:t>
            </a:r>
            <a:r>
              <a:rPr lang="en-GB" sz="2800" smtClean="0"/>
              <a:t> behaviour</a:t>
            </a:r>
            <a:r>
              <a:rPr lang="en-US" sz="2800" smtClean="0"/>
              <a:t> </a:t>
            </a:r>
          </a:p>
          <a:p>
            <a:pPr eaLnBrk="1" hangingPunct="1">
              <a:lnSpc>
                <a:spcPct val="80000"/>
              </a:lnSpc>
            </a:pPr>
            <a:r>
              <a:rPr lang="en-US" sz="2800" smtClean="0"/>
              <a:t>keep them out of danger, </a:t>
            </a:r>
          </a:p>
          <a:p>
            <a:pPr eaLnBrk="1" hangingPunct="1">
              <a:lnSpc>
                <a:spcPct val="80000"/>
              </a:lnSpc>
            </a:pPr>
            <a:r>
              <a:rPr lang="en-US" sz="2800" smtClean="0"/>
              <a:t>train them towards good citizenship</a:t>
            </a:r>
            <a:endParaRPr lang="en-AU" sz="2800" smtClean="0"/>
          </a:p>
        </p:txBody>
      </p:sp>
    </p:spTree>
    <p:extLst>
      <p:ext uri="{BB962C8B-B14F-4D97-AF65-F5344CB8AC3E}">
        <p14:creationId xmlns:p14="http://schemas.microsoft.com/office/powerpoint/2010/main" val="23462054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AU" b="1" smtClean="0"/>
              <a:t>Early 1900s</a:t>
            </a:r>
          </a:p>
        </p:txBody>
      </p:sp>
      <p:sp>
        <p:nvSpPr>
          <p:cNvPr id="21507" name="Rectangle 3"/>
          <p:cNvSpPr>
            <a:spLocks noGrp="1" noChangeArrowheads="1"/>
          </p:cNvSpPr>
          <p:nvPr>
            <p:ph idx="1"/>
          </p:nvPr>
        </p:nvSpPr>
        <p:spPr/>
        <p:txBody>
          <a:bodyPr>
            <a:normAutofit lnSpcReduction="10000"/>
          </a:bodyPr>
          <a:lstStyle/>
          <a:p>
            <a:pPr eaLnBrk="1" hangingPunct="1">
              <a:buFontTx/>
              <a:buChar char="•"/>
            </a:pPr>
            <a:r>
              <a:rPr lang="en-US" smtClean="0"/>
              <a:t>movement towards seeing kindergartens as educative, whilst day care centres, catering for babies and toddlers, maintained a social service orientation. </a:t>
            </a:r>
          </a:p>
          <a:p>
            <a:pPr eaLnBrk="1" hangingPunct="1">
              <a:buFontTx/>
              <a:buNone/>
            </a:pPr>
            <a:endParaRPr lang="en-US" smtClean="0"/>
          </a:p>
          <a:p>
            <a:pPr eaLnBrk="1" hangingPunct="1">
              <a:buFontTx/>
              <a:buChar char="•"/>
            </a:pPr>
            <a:r>
              <a:rPr lang="en-US" smtClean="0"/>
              <a:t>nurseries run along the lines hospitals &amp; orphanages and employed nurses (with a strict health regime) </a:t>
            </a:r>
          </a:p>
          <a:p>
            <a:pPr eaLnBrk="1" hangingPunct="1">
              <a:buFontTx/>
              <a:buNone/>
            </a:pPr>
            <a:r>
              <a:rPr lang="en-US" smtClean="0"/>
              <a:t>	</a:t>
            </a:r>
            <a:endParaRPr lang="en-AU" smtClean="0"/>
          </a:p>
        </p:txBody>
      </p:sp>
    </p:spTree>
    <p:extLst>
      <p:ext uri="{BB962C8B-B14F-4D97-AF65-F5344CB8AC3E}">
        <p14:creationId xmlns:p14="http://schemas.microsoft.com/office/powerpoint/2010/main" val="6998994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AU" smtClean="0"/>
              <a:t>1900’s – 1950’s</a:t>
            </a:r>
          </a:p>
        </p:txBody>
      </p:sp>
      <p:sp>
        <p:nvSpPr>
          <p:cNvPr id="22531" name="Rectangle 3"/>
          <p:cNvSpPr>
            <a:spLocks noGrp="1"/>
          </p:cNvSpPr>
          <p:nvPr>
            <p:ph idx="1"/>
          </p:nvPr>
        </p:nvSpPr>
        <p:spPr/>
        <p:txBody>
          <a:bodyPr>
            <a:normAutofit fontScale="85000" lnSpcReduction="10000"/>
          </a:bodyPr>
          <a:lstStyle/>
          <a:p>
            <a:pPr eaLnBrk="1" hangingPunct="1">
              <a:lnSpc>
                <a:spcPct val="90000"/>
              </a:lnSpc>
              <a:buFontTx/>
              <a:buChar char="•"/>
            </a:pPr>
            <a:r>
              <a:rPr lang="en-US" smtClean="0"/>
              <a:t>technical education improved in schools due to depression of the 1890’s (need for skilled workers)</a:t>
            </a:r>
          </a:p>
          <a:p>
            <a:pPr eaLnBrk="1" hangingPunct="1">
              <a:lnSpc>
                <a:spcPct val="90000"/>
              </a:lnSpc>
              <a:buFontTx/>
              <a:buChar char="•"/>
            </a:pPr>
            <a:r>
              <a:rPr lang="en-US" smtClean="0"/>
              <a:t>initially school pupils became trainee teachers at 13yrs </a:t>
            </a:r>
          </a:p>
          <a:p>
            <a:pPr eaLnBrk="1" hangingPunct="1">
              <a:lnSpc>
                <a:spcPct val="90000"/>
              </a:lnSpc>
              <a:buFontTx/>
              <a:buChar char="•"/>
            </a:pPr>
            <a:r>
              <a:rPr lang="en-US" smtClean="0"/>
              <a:t>no teacher training colleges in some states until 1900’s</a:t>
            </a:r>
          </a:p>
          <a:p>
            <a:pPr eaLnBrk="1" hangingPunct="1">
              <a:lnSpc>
                <a:spcPct val="90000"/>
              </a:lnSpc>
              <a:buFontTx/>
              <a:buChar char="•"/>
            </a:pPr>
            <a:r>
              <a:rPr lang="en-US" smtClean="0"/>
              <a:t>higher education mainly available only to wealthy</a:t>
            </a:r>
          </a:p>
          <a:p>
            <a:pPr eaLnBrk="1" hangingPunct="1">
              <a:lnSpc>
                <a:spcPct val="90000"/>
              </a:lnSpc>
              <a:buFontTx/>
              <a:buChar char="•"/>
            </a:pPr>
            <a:r>
              <a:rPr lang="en-US" smtClean="0"/>
              <a:t>then, fees for high schools abolished, subjects improved and extended to 4 years – teachers had to finish high school then teachers college</a:t>
            </a:r>
          </a:p>
          <a:p>
            <a:pPr eaLnBrk="1" hangingPunct="1">
              <a:lnSpc>
                <a:spcPct val="90000"/>
              </a:lnSpc>
              <a:buFontTx/>
              <a:buChar char="•"/>
            </a:pPr>
            <a:r>
              <a:rPr lang="en-US" smtClean="0"/>
              <a:t>3 levels of certificate: 6yrs elementary/4yrs high school/additional 2 yrs (continued like this to 1950’s)</a:t>
            </a:r>
          </a:p>
          <a:p>
            <a:pPr eaLnBrk="1" hangingPunct="1">
              <a:lnSpc>
                <a:spcPct val="90000"/>
              </a:lnSpc>
            </a:pPr>
            <a:endParaRPr lang="en-AU" smtClean="0"/>
          </a:p>
        </p:txBody>
      </p:sp>
    </p:spTree>
    <p:extLst>
      <p:ext uri="{BB962C8B-B14F-4D97-AF65-F5344CB8AC3E}">
        <p14:creationId xmlns:p14="http://schemas.microsoft.com/office/powerpoint/2010/main" val="8352612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algn="ctr" eaLnBrk="1" hangingPunct="1"/>
            <a:r>
              <a:rPr lang="en-AU" sz="3200" b="1" smtClean="0"/>
              <a:t>1930s</a:t>
            </a:r>
            <a:r>
              <a:rPr lang="en-US" sz="3200" smtClean="0"/>
              <a:t> </a:t>
            </a:r>
            <a:br>
              <a:rPr lang="en-US" sz="3200" smtClean="0"/>
            </a:br>
            <a:endParaRPr lang="en-AU" sz="3200" smtClean="0"/>
          </a:p>
        </p:txBody>
      </p:sp>
      <p:sp>
        <p:nvSpPr>
          <p:cNvPr id="23555" name="Rectangle 3"/>
          <p:cNvSpPr>
            <a:spLocks noGrp="1" noChangeArrowheads="1"/>
          </p:cNvSpPr>
          <p:nvPr>
            <p:ph idx="1"/>
          </p:nvPr>
        </p:nvSpPr>
        <p:spPr/>
        <p:txBody>
          <a:bodyPr/>
          <a:lstStyle/>
          <a:p>
            <a:pPr eaLnBrk="1" hangingPunct="1">
              <a:buFontTx/>
              <a:buNone/>
            </a:pPr>
            <a:endParaRPr lang="en-AU" b="1" dirty="0" smtClean="0"/>
          </a:p>
          <a:p>
            <a:pPr eaLnBrk="1" hangingPunct="1">
              <a:buFontTx/>
              <a:buNone/>
            </a:pPr>
            <a:r>
              <a:rPr lang="en-US" dirty="0" smtClean="0"/>
              <a:t>	Day nurseries began to cater for 2 – 5 yrs and consider issues of education rather than only child minding concerned for the ‘development of character’, whilst primary schools were interested in instruction </a:t>
            </a:r>
          </a:p>
          <a:p>
            <a:pPr eaLnBrk="1" hangingPunct="1">
              <a:buFontTx/>
              <a:buNone/>
            </a:pPr>
            <a:r>
              <a:rPr lang="en-US" sz="2000" dirty="0" smtClean="0"/>
              <a:t>(Brennan 2011)</a:t>
            </a:r>
            <a:endParaRPr lang="en-AU" sz="2000" dirty="0" smtClean="0"/>
          </a:p>
        </p:txBody>
      </p:sp>
    </p:spTree>
    <p:extLst>
      <p:ext uri="{BB962C8B-B14F-4D97-AF65-F5344CB8AC3E}">
        <p14:creationId xmlns:p14="http://schemas.microsoft.com/office/powerpoint/2010/main" val="158075916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2340</Words>
  <Application>Microsoft Office PowerPoint</Application>
  <PresentationFormat>On-screen Show (4:3)</PresentationFormat>
  <Paragraphs>350</Paragraphs>
  <Slides>41</Slides>
  <Notes>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ECE304 </vt:lpstr>
      <vt:lpstr>Discussion </vt:lpstr>
      <vt:lpstr> Beliefs about quality education and care changed through historical developments </vt:lpstr>
      <vt:lpstr>1830’s</vt:lpstr>
      <vt:lpstr>The aim of school was:</vt:lpstr>
      <vt:lpstr>The aim of childcare was to:</vt:lpstr>
      <vt:lpstr>Early 1900s</vt:lpstr>
      <vt:lpstr>1900’s – 1950’s</vt:lpstr>
      <vt:lpstr>1930s  </vt:lpstr>
      <vt:lpstr>1938</vt:lpstr>
      <vt:lpstr>Demonstration centres established</vt:lpstr>
      <vt:lpstr>1940’s</vt:lpstr>
      <vt:lpstr> 1950s-1960s </vt:lpstr>
      <vt:lpstr>1960 – 1970’s</vt:lpstr>
      <vt:lpstr> 1972 </vt:lpstr>
      <vt:lpstr>1970s-1980s</vt:lpstr>
      <vt:lpstr> 1990s </vt:lpstr>
      <vt:lpstr>2000&gt;</vt:lpstr>
      <vt:lpstr>2007/2008 Labour Government commits to high quality EC education: </vt:lpstr>
      <vt:lpstr>2008/9 National Quality Framework</vt:lpstr>
      <vt:lpstr>Module 2 Topic 1:  Constructions of Childhood</vt:lpstr>
      <vt:lpstr>How do we ‘unpack’ our assumptions about childhood?</vt:lpstr>
      <vt:lpstr> What does it mean to see childhood as socially constructed? It means... </vt:lpstr>
      <vt:lpstr>Images of childhood Child as innocent (Woodrow, 1999) </vt:lpstr>
      <vt:lpstr>Child as noble/saviour</vt:lpstr>
      <vt:lpstr>Child as threat/monster (Woodrow, 1999)</vt:lpstr>
      <vt:lpstr>Snowballing child </vt:lpstr>
      <vt:lpstr>Out of control child</vt:lpstr>
      <vt:lpstr>Child as miniature adult</vt:lpstr>
      <vt:lpstr>Child as embryo adult (Woodrow, 1999) or Adult-in-Training (Sorin, 2005</vt:lpstr>
      <vt:lpstr>Child as commodity</vt:lpstr>
      <vt:lpstr>Child as victim</vt:lpstr>
      <vt:lpstr>Child as powerful, complex, active contributor (agentic child)</vt:lpstr>
      <vt:lpstr>Child as active agent in teaching and learning</vt:lpstr>
      <vt:lpstr>Why think about such images of childhood?</vt:lpstr>
      <vt:lpstr>For example, we have become used to the idea that children’s development is ‘natural’. </vt:lpstr>
      <vt:lpstr>there is no one ‘right’ way to do anything with children. </vt:lpstr>
      <vt:lpstr>PowerPoint Presentation</vt:lpstr>
      <vt:lpstr>PowerPoint Presentation</vt:lpstr>
      <vt:lpstr>The effects of culture on child development are pervasive. It prescribes:</vt:lpstr>
      <vt:lpstr> Questions to guide practitioners Hyun 1998, pp. 9-10. </vt:lpstr>
    </vt:vector>
  </TitlesOfParts>
  <Company>Charles Darwin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ECE304</dc:title>
  <dc:creator>CDU</dc:creator>
  <cp:lastModifiedBy>Client</cp:lastModifiedBy>
  <cp:revision>6</cp:revision>
  <dcterms:created xsi:type="dcterms:W3CDTF">2013-07-29T04:30:21Z</dcterms:created>
  <dcterms:modified xsi:type="dcterms:W3CDTF">2014-03-26T11:24:58Z</dcterms:modified>
</cp:coreProperties>
</file>