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60" r:id="rId3"/>
    <p:sldId id="263" r:id="rId4"/>
    <p:sldId id="262" r:id="rId5"/>
    <p:sldId id="256" r:id="rId6"/>
    <p:sldId id="258" r:id="rId7"/>
    <p:sldId id="257" r:id="rId8"/>
    <p:sldId id="264" r:id="rId9"/>
    <p:sldId id="265" r:id="rId10"/>
    <p:sldId id="266" r:id="rId11"/>
    <p:sldId id="267" r:id="rId12"/>
    <p:sldId id="268" r:id="rId13"/>
    <p:sldId id="269" r:id="rId14"/>
    <p:sldId id="270" r:id="rId15"/>
    <p:sldId id="271" r:id="rId16"/>
    <p:sldId id="272" r:id="rId17"/>
    <p:sldId id="279" r:id="rId18"/>
    <p:sldId id="278" r:id="rId19"/>
    <p:sldId id="277" r:id="rId20"/>
    <p:sldId id="280"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5D"/>
    <a:srgbClr val="DE110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A91D7B2-06E5-4B7C-B6C1-1B1DF248D480}" type="datetimeFigureOut">
              <a:rPr lang="en-US"/>
              <a:pPr>
                <a:defRPr/>
              </a:pPr>
              <a:t>2/10/2014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2DFE73D-AACD-4C1E-80AE-400466B9BD6A}" type="slidenum">
              <a:rPr lang="en-GB"/>
              <a:pPr>
                <a:defRPr/>
              </a:pPr>
              <a:t>‹#›</a:t>
            </a:fld>
            <a:endParaRPr lang="en-GB"/>
          </a:p>
        </p:txBody>
      </p:sp>
    </p:spTree>
    <p:extLst>
      <p:ext uri="{BB962C8B-B14F-4D97-AF65-F5344CB8AC3E}">
        <p14:creationId xmlns:p14="http://schemas.microsoft.com/office/powerpoint/2010/main" val="773976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97E11FD-0854-4D85-93A4-D8BBD0E97B30}" type="slidenum">
              <a:rPr lang="en-GB" altLang="en-US" smtClean="0"/>
              <a:pPr eaLnBrk="1" hangingPunct="1"/>
              <a:t>14</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97E11FD-0854-4D85-93A4-D8BBD0E97B30}" type="slidenum">
              <a:rPr lang="en-GB" altLang="en-US" smtClean="0"/>
              <a:pPr eaLnBrk="1" hangingPunct="1"/>
              <a:t>17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C223D91-7DAB-4228-B440-37AD0E049CC8}" type="slidenum">
              <a:rPr lang="en-GB"/>
              <a:pPr>
                <a:defRPr/>
              </a:pPr>
              <a:t>‹#›</a:t>
            </a:fld>
            <a:endParaRPr lang="en-GB"/>
          </a:p>
        </p:txBody>
      </p:sp>
    </p:spTree>
    <p:extLst>
      <p:ext uri="{BB962C8B-B14F-4D97-AF65-F5344CB8AC3E}">
        <p14:creationId xmlns:p14="http://schemas.microsoft.com/office/powerpoint/2010/main" val="303881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AC23AB-ED69-40F1-88B9-7F6FB4387BB5}" type="slidenum">
              <a:rPr lang="en-GB"/>
              <a:pPr>
                <a:defRPr/>
              </a:pPr>
              <a:t>‹#›</a:t>
            </a:fld>
            <a:endParaRPr lang="en-GB"/>
          </a:p>
        </p:txBody>
      </p:sp>
    </p:spTree>
    <p:extLst>
      <p:ext uri="{BB962C8B-B14F-4D97-AF65-F5344CB8AC3E}">
        <p14:creationId xmlns:p14="http://schemas.microsoft.com/office/powerpoint/2010/main" val="426632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D735D0-2CAC-4F44-ABE2-090084FC765E}" type="slidenum">
              <a:rPr lang="en-GB"/>
              <a:pPr>
                <a:defRPr/>
              </a:pPr>
              <a:t>‹#›</a:t>
            </a:fld>
            <a:endParaRPr lang="en-GB"/>
          </a:p>
        </p:txBody>
      </p:sp>
    </p:spTree>
    <p:extLst>
      <p:ext uri="{BB962C8B-B14F-4D97-AF65-F5344CB8AC3E}">
        <p14:creationId xmlns:p14="http://schemas.microsoft.com/office/powerpoint/2010/main" val="40366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CB87AC9-46E0-43E5-991F-C8B0CFEBB913}" type="slidenum">
              <a:rPr lang="en-GB"/>
              <a:pPr>
                <a:defRPr/>
              </a:pPr>
              <a:t>‹#›</a:t>
            </a:fld>
            <a:endParaRPr lang="en-GB"/>
          </a:p>
        </p:txBody>
      </p:sp>
    </p:spTree>
    <p:extLst>
      <p:ext uri="{BB962C8B-B14F-4D97-AF65-F5344CB8AC3E}">
        <p14:creationId xmlns:p14="http://schemas.microsoft.com/office/powerpoint/2010/main" val="179051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F43DB5-0DAC-4C4D-A7B9-F29D08AD91D5}" type="slidenum">
              <a:rPr lang="en-GB"/>
              <a:pPr>
                <a:defRPr/>
              </a:pPr>
              <a:t>‹#›</a:t>
            </a:fld>
            <a:endParaRPr lang="en-GB"/>
          </a:p>
        </p:txBody>
      </p:sp>
    </p:spTree>
    <p:extLst>
      <p:ext uri="{BB962C8B-B14F-4D97-AF65-F5344CB8AC3E}">
        <p14:creationId xmlns:p14="http://schemas.microsoft.com/office/powerpoint/2010/main" val="265584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584721-DE2C-4406-BE65-6C05FDF8E92C}" type="slidenum">
              <a:rPr lang="en-GB"/>
              <a:pPr>
                <a:defRPr/>
              </a:pPr>
              <a:t>‹#›</a:t>
            </a:fld>
            <a:endParaRPr lang="en-GB"/>
          </a:p>
        </p:txBody>
      </p:sp>
    </p:spTree>
    <p:extLst>
      <p:ext uri="{BB962C8B-B14F-4D97-AF65-F5344CB8AC3E}">
        <p14:creationId xmlns:p14="http://schemas.microsoft.com/office/powerpoint/2010/main" val="37971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31A2D80-BA6D-4CF2-9B11-F6A1A74824DC}" type="slidenum">
              <a:rPr lang="en-GB"/>
              <a:pPr>
                <a:defRPr/>
              </a:pPr>
              <a:t>‹#›</a:t>
            </a:fld>
            <a:endParaRPr lang="en-GB"/>
          </a:p>
        </p:txBody>
      </p:sp>
    </p:spTree>
    <p:extLst>
      <p:ext uri="{BB962C8B-B14F-4D97-AF65-F5344CB8AC3E}">
        <p14:creationId xmlns:p14="http://schemas.microsoft.com/office/powerpoint/2010/main" val="30549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EC86C64-D8F6-4942-B2B3-437C115F1B19}" type="slidenum">
              <a:rPr lang="en-GB"/>
              <a:pPr>
                <a:defRPr/>
              </a:pPr>
              <a:t>‹#›</a:t>
            </a:fld>
            <a:endParaRPr lang="en-GB"/>
          </a:p>
        </p:txBody>
      </p:sp>
    </p:spTree>
    <p:extLst>
      <p:ext uri="{BB962C8B-B14F-4D97-AF65-F5344CB8AC3E}">
        <p14:creationId xmlns:p14="http://schemas.microsoft.com/office/powerpoint/2010/main" val="368327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8916881-1F64-453A-BE95-6FCF9BA76C29}" type="slidenum">
              <a:rPr lang="en-GB"/>
              <a:pPr>
                <a:defRPr/>
              </a:pPr>
              <a:t>‹#›</a:t>
            </a:fld>
            <a:endParaRPr lang="en-GB"/>
          </a:p>
        </p:txBody>
      </p:sp>
    </p:spTree>
    <p:extLst>
      <p:ext uri="{BB962C8B-B14F-4D97-AF65-F5344CB8AC3E}">
        <p14:creationId xmlns:p14="http://schemas.microsoft.com/office/powerpoint/2010/main" val="204740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33D7EC3-3DB0-4683-95BA-20655F71DA2F}" type="slidenum">
              <a:rPr lang="en-GB"/>
              <a:pPr>
                <a:defRPr/>
              </a:pPr>
              <a:t>‹#›</a:t>
            </a:fld>
            <a:endParaRPr lang="en-GB"/>
          </a:p>
        </p:txBody>
      </p:sp>
    </p:spTree>
    <p:extLst>
      <p:ext uri="{BB962C8B-B14F-4D97-AF65-F5344CB8AC3E}">
        <p14:creationId xmlns:p14="http://schemas.microsoft.com/office/powerpoint/2010/main" val="309205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D06EA7B-BE51-4715-AB2D-B00822C57A7E}" type="slidenum">
              <a:rPr lang="en-GB"/>
              <a:pPr>
                <a:defRPr/>
              </a:pPr>
              <a:t>‹#›</a:t>
            </a:fld>
            <a:endParaRPr lang="en-GB"/>
          </a:p>
        </p:txBody>
      </p:sp>
    </p:spTree>
    <p:extLst>
      <p:ext uri="{BB962C8B-B14F-4D97-AF65-F5344CB8AC3E}">
        <p14:creationId xmlns:p14="http://schemas.microsoft.com/office/powerpoint/2010/main" val="85771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93685ED-85C2-4569-93DE-AFD10578EA0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Verdana" pitchFamily="34" charset="0"/>
        </a:defRPr>
      </a:lvl2pPr>
      <a:lvl3pPr algn="ctr" rtl="0" eaLnBrk="0" fontAlgn="base" hangingPunct="0">
        <a:spcBef>
          <a:spcPct val="0"/>
        </a:spcBef>
        <a:spcAft>
          <a:spcPct val="0"/>
        </a:spcAft>
        <a:defRPr sz="4000">
          <a:solidFill>
            <a:schemeClr val="tx2"/>
          </a:solidFill>
          <a:latin typeface="Verdana" pitchFamily="34" charset="0"/>
        </a:defRPr>
      </a:lvl3pPr>
      <a:lvl4pPr algn="ctr" rtl="0" eaLnBrk="0" fontAlgn="base" hangingPunct="0">
        <a:spcBef>
          <a:spcPct val="0"/>
        </a:spcBef>
        <a:spcAft>
          <a:spcPct val="0"/>
        </a:spcAft>
        <a:defRPr sz="4000">
          <a:solidFill>
            <a:schemeClr val="tx2"/>
          </a:solidFill>
          <a:latin typeface="Verdana" pitchFamily="34" charset="0"/>
        </a:defRPr>
      </a:lvl4pPr>
      <a:lvl5pPr algn="ctr" rtl="0" eaLnBrk="0" fontAlgn="base" hangingPunct="0">
        <a:spcBef>
          <a:spcPct val="0"/>
        </a:spcBef>
        <a:spcAft>
          <a:spcPct val="0"/>
        </a:spcAft>
        <a:defRPr sz="4000">
          <a:solidFill>
            <a:schemeClr val="tx2"/>
          </a:solidFill>
          <a:latin typeface="Verdana" pitchFamily="34" charset="0"/>
        </a:defRPr>
      </a:lvl5pPr>
      <a:lvl6pPr marL="457200" algn="ctr" rtl="0" fontAlgn="base">
        <a:spcBef>
          <a:spcPct val="0"/>
        </a:spcBef>
        <a:spcAft>
          <a:spcPct val="0"/>
        </a:spcAft>
        <a:defRPr sz="4000">
          <a:solidFill>
            <a:schemeClr val="tx2"/>
          </a:solidFill>
          <a:latin typeface="Verdana" pitchFamily="34" charset="0"/>
        </a:defRPr>
      </a:lvl6pPr>
      <a:lvl7pPr marL="914400" algn="ctr" rtl="0" fontAlgn="base">
        <a:spcBef>
          <a:spcPct val="0"/>
        </a:spcBef>
        <a:spcAft>
          <a:spcPct val="0"/>
        </a:spcAft>
        <a:defRPr sz="4000">
          <a:solidFill>
            <a:schemeClr val="tx2"/>
          </a:solidFill>
          <a:latin typeface="Verdana" pitchFamily="34" charset="0"/>
        </a:defRPr>
      </a:lvl7pPr>
      <a:lvl8pPr marL="1371600" algn="ctr" rtl="0" fontAlgn="base">
        <a:spcBef>
          <a:spcPct val="0"/>
        </a:spcBef>
        <a:spcAft>
          <a:spcPct val="0"/>
        </a:spcAft>
        <a:defRPr sz="4000">
          <a:solidFill>
            <a:schemeClr val="tx2"/>
          </a:solidFill>
          <a:latin typeface="Verdana" pitchFamily="34" charset="0"/>
        </a:defRPr>
      </a:lvl8pPr>
      <a:lvl9pPr marL="1828800" algn="ctr" rtl="0" fontAlgn="base">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slide" Target="slide16.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X1DSM3NY\MSj00746920000%5b1%5d.wav"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s.thompson\AppData\Local\Microsoft\Windows\Temporary%20Internet%20Files\Content.IE5\C1PIBPWO\MSj03884860000%5b1%5d.wav"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513" y="1600924"/>
            <a:ext cx="8468986"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solidFill>
                  <a:srgbClr val="0070C0"/>
                </a:solidFill>
                <a:effectLst>
                  <a:outerShdw blurRad="50800" dist="39000" dir="5460000" algn="tl">
                    <a:srgbClr val="000000">
                      <a:alpha val="38000"/>
                    </a:srgbClr>
                  </a:outerShdw>
                </a:effectLst>
              </a:rPr>
              <a:t>An author’s purpose</a:t>
            </a:r>
            <a:endParaRPr lang="en-US" sz="6600" b="1" cap="none" spc="0" dirty="0">
              <a:ln w="11430"/>
              <a:solidFill>
                <a:srgbClr val="0070C0"/>
              </a:solidFill>
              <a:effectLst>
                <a:outerShdw blurRad="50800" dist="39000" dir="5460000" algn="tl">
                  <a:srgbClr val="000000">
                    <a:alpha val="38000"/>
                  </a:srgbClr>
                </a:outerShdw>
              </a:effectLst>
            </a:endParaRPr>
          </a:p>
        </p:txBody>
      </p:sp>
      <p:sp>
        <p:nvSpPr>
          <p:cNvPr id="4" name="TextBox 3"/>
          <p:cNvSpPr txBox="1"/>
          <p:nvPr/>
        </p:nvSpPr>
        <p:spPr>
          <a:xfrm>
            <a:off x="899592" y="2708920"/>
            <a:ext cx="7488832" cy="2308324"/>
          </a:xfrm>
          <a:prstGeom prst="rect">
            <a:avLst/>
          </a:prstGeom>
          <a:noFill/>
        </p:spPr>
        <p:txBody>
          <a:bodyPr wrap="square" rtlCol="0">
            <a:spAutoFit/>
          </a:bodyPr>
          <a:lstStyle/>
          <a:p>
            <a:pPr marL="342900" indent="-342900">
              <a:buAutoNum type="arabicPeriod"/>
            </a:pPr>
            <a:r>
              <a:rPr lang="en-AU" dirty="0" smtClean="0"/>
              <a:t>Read the text</a:t>
            </a:r>
          </a:p>
          <a:p>
            <a:pPr marL="342900" indent="-342900">
              <a:buAutoNum type="arabicPeriod"/>
            </a:pPr>
            <a:r>
              <a:rPr lang="en-AU" dirty="0" smtClean="0"/>
              <a:t>Decide whether the author is trying to: </a:t>
            </a:r>
            <a:r>
              <a:rPr lang="en-AU" dirty="0" smtClean="0">
                <a:solidFill>
                  <a:srgbClr val="FF0000"/>
                </a:solidFill>
              </a:rPr>
              <a:t>Persuade</a:t>
            </a:r>
            <a:r>
              <a:rPr lang="en-AU" dirty="0" smtClean="0"/>
              <a:t> you; </a:t>
            </a:r>
            <a:r>
              <a:rPr lang="en-AU" dirty="0" smtClean="0">
                <a:solidFill>
                  <a:srgbClr val="00B0F0"/>
                </a:solidFill>
              </a:rPr>
              <a:t>Inform</a:t>
            </a:r>
            <a:r>
              <a:rPr lang="en-AU" dirty="0" smtClean="0"/>
              <a:t> you; or </a:t>
            </a:r>
            <a:r>
              <a:rPr lang="en-AU" dirty="0" smtClean="0">
                <a:solidFill>
                  <a:srgbClr val="E6005D"/>
                </a:solidFill>
              </a:rPr>
              <a:t>Entertain</a:t>
            </a:r>
            <a:r>
              <a:rPr lang="en-AU" dirty="0" smtClean="0"/>
              <a:t> you.</a:t>
            </a:r>
          </a:p>
          <a:p>
            <a:pPr marL="342900" indent="-342900">
              <a:buAutoNum type="arabicPeriod"/>
            </a:pPr>
            <a:r>
              <a:rPr lang="en-AU" dirty="0" smtClean="0"/>
              <a:t>Click on the blue square that you think is the correct answer.  If you are shown a man crying, click the back arrow           to try again. </a:t>
            </a:r>
            <a:r>
              <a:rPr lang="en-AU" dirty="0"/>
              <a:t> </a:t>
            </a:r>
            <a:r>
              <a:rPr lang="en-AU" dirty="0" smtClean="0"/>
              <a:t>Keep trying until you see some hands clapping.  Then  click on the right arrow           to have a go at the next text.</a:t>
            </a:r>
          </a:p>
          <a:p>
            <a:pPr marL="342900" indent="-342900">
              <a:buAutoNum type="arabicPeriod"/>
            </a:pPr>
            <a:r>
              <a:rPr lang="en-AU" dirty="0" smtClean="0"/>
              <a:t>Have fun! </a:t>
            </a:r>
            <a:r>
              <a:rPr lang="en-AU" dirty="0" smtClean="0">
                <a:sym typeface="Wingdings" panose="05000000000000000000" pitchFamily="2" charset="2"/>
              </a:rPr>
              <a:t></a:t>
            </a:r>
            <a:endParaRPr lang="en-AU" dirty="0" smtClean="0"/>
          </a:p>
        </p:txBody>
      </p:sp>
      <p:sp>
        <p:nvSpPr>
          <p:cNvPr id="6" name="Left Arrow 5"/>
          <p:cNvSpPr/>
          <p:nvPr/>
        </p:nvSpPr>
        <p:spPr>
          <a:xfrm>
            <a:off x="5932512" y="3834231"/>
            <a:ext cx="576064" cy="375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2471241" y="4365104"/>
            <a:ext cx="576064" cy="375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1432414" y="620688"/>
            <a:ext cx="6010621"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solidFill>
                  <a:srgbClr val="E6005D"/>
                </a:solidFill>
                <a:effectLst>
                  <a:outerShdw blurRad="50800" dist="39000" dir="5460000" algn="tl">
                    <a:srgbClr val="000000">
                      <a:alpha val="38000"/>
                    </a:srgbClr>
                  </a:outerShdw>
                </a:effectLst>
                <a:sym typeface="Wingdings" panose="05000000000000000000" pitchFamily="2" charset="2"/>
              </a:rPr>
              <a:t> </a:t>
            </a:r>
            <a:r>
              <a:rPr lang="en-US" sz="6600" b="1" cap="none" spc="0" dirty="0" smtClean="0">
                <a:ln w="11430"/>
                <a:solidFill>
                  <a:srgbClr val="E6005D"/>
                </a:solidFill>
                <a:effectLst>
                  <a:outerShdw blurRad="50800" dist="39000" dir="5460000" algn="tl">
                    <a:srgbClr val="000000">
                      <a:alpha val="38000"/>
                    </a:srgbClr>
                  </a:outerShdw>
                </a:effectLst>
              </a:rPr>
              <a:t>Let’s Play </a:t>
            </a:r>
            <a:r>
              <a:rPr lang="en-US" sz="6600" b="1" cap="none" spc="0" dirty="0" smtClean="0">
                <a:ln w="11430"/>
                <a:solidFill>
                  <a:srgbClr val="E6005D"/>
                </a:solidFill>
                <a:effectLst>
                  <a:outerShdw blurRad="50800" dist="39000" dir="5460000" algn="tl">
                    <a:srgbClr val="000000">
                      <a:alpha val="38000"/>
                    </a:srgbClr>
                  </a:outerShdw>
                </a:effectLst>
                <a:sym typeface="Wingdings" panose="05000000000000000000" pitchFamily="2" charset="2"/>
              </a:rPr>
              <a:t></a:t>
            </a:r>
            <a:endParaRPr lang="en-US" sz="6600" b="1" cap="none" spc="0" dirty="0">
              <a:ln w="11430"/>
              <a:solidFill>
                <a:srgbClr val="E6005D"/>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94064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dirty="0" smtClean="0"/>
              <a:t>The purpose people write 4</a:t>
            </a:r>
          </a:p>
        </p:txBody>
      </p:sp>
      <p:sp>
        <p:nvSpPr>
          <p:cNvPr id="11267" name="Text Box 3"/>
          <p:cNvSpPr txBox="1">
            <a:spLocks noChangeArrowheads="1"/>
          </p:cNvSpPr>
          <p:nvPr/>
        </p:nvSpPr>
        <p:spPr bwMode="auto">
          <a:xfrm>
            <a:off x="684213" y="1341438"/>
            <a:ext cx="73436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a:t>
            </a:r>
            <a:r>
              <a:rPr lang="en-GB" altLang="en-US" sz="2800" dirty="0">
                <a:latin typeface="Arial" pitchFamily="34" charset="0"/>
              </a:rPr>
              <a:t>correct </a:t>
            </a:r>
            <a:r>
              <a:rPr lang="en-GB" altLang="en-US" sz="2800" dirty="0" smtClean="0">
                <a:latin typeface="Arial" pitchFamily="34" charset="0"/>
              </a:rPr>
              <a:t>purpose for the </a:t>
            </a:r>
            <a:r>
              <a:rPr lang="en-GB" altLang="en-US" sz="2800" dirty="0">
                <a:latin typeface="Arial" pitchFamily="34" charset="0"/>
              </a:rPr>
              <a:t>following:</a:t>
            </a:r>
          </a:p>
        </p:txBody>
      </p:sp>
      <p:sp>
        <p:nvSpPr>
          <p:cNvPr id="11271" name="AutoShape 7"/>
          <p:cNvSpPr>
            <a:spLocks noChangeArrowheads="1"/>
          </p:cNvSpPr>
          <p:nvPr/>
        </p:nvSpPr>
        <p:spPr bwMode="auto">
          <a:xfrm>
            <a:off x="323528" y="2132856"/>
            <a:ext cx="4032523" cy="3744416"/>
          </a:xfrm>
          <a:prstGeom prst="roundRect">
            <a:avLst>
              <a:gd name="adj" fmla="val 16667"/>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dirty="0">
              <a:solidFill>
                <a:srgbClr val="00FFFF"/>
              </a:solidFill>
              <a:latin typeface="Arial" pitchFamily="34" charset="0"/>
            </a:endParaRPr>
          </a:p>
        </p:txBody>
      </p:sp>
      <p:sp>
        <p:nvSpPr>
          <p:cNvPr id="8" name="Content Placeholder 2"/>
          <p:cNvSpPr txBox="1">
            <a:spLocks/>
          </p:cNvSpPr>
          <p:nvPr/>
        </p:nvSpPr>
        <p:spPr>
          <a:xfrm>
            <a:off x="461143" y="2325427"/>
            <a:ext cx="4032448" cy="837807"/>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en-AU" b="1" dirty="0" smtClean="0">
                <a:solidFill>
                  <a:schemeClr val="tx1"/>
                </a:solidFill>
              </a:rPr>
              <a:t>There are almost 5,000 different types of lizards.  Most have eyelids that can blink and move, but some like geckos can’t blink at all. </a:t>
            </a:r>
            <a:r>
              <a:rPr lang="en-AU" dirty="0" smtClean="0">
                <a:solidFill>
                  <a:schemeClr val="tx1"/>
                </a:solidFill>
              </a:rPr>
              <a:t>http://www.bestfunfacts.com/lizards.html</a:t>
            </a:r>
          </a:p>
        </p:txBody>
      </p:sp>
      <p:sp>
        <p:nvSpPr>
          <p:cNvPr id="12" name="AutoShape 4">
            <a:hlinkClick r:id="rId2" action="ppaction://hlinksldjump"/>
          </p:cNvPr>
          <p:cNvSpPr>
            <a:spLocks noChangeArrowheads="1"/>
          </p:cNvSpPr>
          <p:nvPr/>
        </p:nvSpPr>
        <p:spPr bwMode="auto">
          <a:xfrm>
            <a:off x="4837421" y="2078043"/>
            <a:ext cx="2974939" cy="1085191"/>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FF0000"/>
                </a:solidFill>
                <a:latin typeface="Arial" pitchFamily="34" charset="0"/>
              </a:rPr>
              <a:t>Persuade</a:t>
            </a:r>
            <a:endParaRPr lang="en-GB" altLang="en-US" b="1" dirty="0">
              <a:solidFill>
                <a:srgbClr val="FF0000"/>
              </a:solidFill>
              <a:latin typeface="Arial" pitchFamily="34" charset="0"/>
            </a:endParaRPr>
          </a:p>
        </p:txBody>
      </p:sp>
      <p:sp>
        <p:nvSpPr>
          <p:cNvPr id="13" name="AutoShape 5">
            <a:hlinkClick r:id="rId3" action="ppaction://hlinksldjump"/>
          </p:cNvPr>
          <p:cNvSpPr>
            <a:spLocks noChangeArrowheads="1"/>
          </p:cNvSpPr>
          <p:nvPr/>
        </p:nvSpPr>
        <p:spPr bwMode="auto">
          <a:xfrm>
            <a:off x="4863316" y="3414383"/>
            <a:ext cx="2949044" cy="1181361"/>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00B0F0"/>
                </a:solidFill>
                <a:latin typeface="Arial" pitchFamily="34" charset="0"/>
              </a:rPr>
              <a:t>Inform</a:t>
            </a:r>
            <a:endParaRPr lang="en-GB" altLang="en-US" b="1" dirty="0">
              <a:solidFill>
                <a:srgbClr val="00B0F0"/>
              </a:solidFill>
              <a:latin typeface="Arial" pitchFamily="34" charset="0"/>
            </a:endParaRPr>
          </a:p>
        </p:txBody>
      </p:sp>
      <p:sp>
        <p:nvSpPr>
          <p:cNvPr id="14" name="AutoShape 6">
            <a:hlinkClick r:id="rId2" action="ppaction://hlinksldjump"/>
          </p:cNvPr>
          <p:cNvSpPr>
            <a:spLocks noChangeArrowheads="1"/>
          </p:cNvSpPr>
          <p:nvPr/>
        </p:nvSpPr>
        <p:spPr bwMode="auto">
          <a:xfrm>
            <a:off x="4884547" y="4795936"/>
            <a:ext cx="2949044" cy="1081336"/>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E6005D"/>
                </a:solidFill>
                <a:latin typeface="Arial" pitchFamily="34" charset="0"/>
              </a:rPr>
              <a:t>Entertain</a:t>
            </a:r>
            <a:endParaRPr lang="en-GB" altLang="en-US" b="1" dirty="0">
              <a:solidFill>
                <a:srgbClr val="E6005D"/>
              </a:solidFill>
              <a:latin typeface="Arial" pitchFamily="34" charset="0"/>
            </a:endParaRPr>
          </a:p>
        </p:txBody>
      </p:sp>
      <p:sp>
        <p:nvSpPr>
          <p:cNvPr id="15" name="TextBox 14"/>
          <p:cNvSpPr txBox="1"/>
          <p:nvPr/>
        </p:nvSpPr>
        <p:spPr>
          <a:xfrm>
            <a:off x="4887251" y="6435547"/>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4"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143875" y="5786438"/>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dirty="0" smtClean="0"/>
              <a:t>The purpose people write 5</a:t>
            </a:r>
          </a:p>
        </p:txBody>
      </p:sp>
      <p:sp>
        <p:nvSpPr>
          <p:cNvPr id="14339" name="Text Box 3"/>
          <p:cNvSpPr txBox="1">
            <a:spLocks noChangeArrowheads="1"/>
          </p:cNvSpPr>
          <p:nvPr/>
        </p:nvSpPr>
        <p:spPr bwMode="auto">
          <a:xfrm>
            <a:off x="684213" y="1341438"/>
            <a:ext cx="74639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a:t>
            </a:r>
            <a:r>
              <a:rPr lang="en-GB" altLang="en-US" sz="2800" dirty="0">
                <a:latin typeface="Arial" pitchFamily="34" charset="0"/>
              </a:rPr>
              <a:t>correct </a:t>
            </a:r>
            <a:r>
              <a:rPr lang="en-GB" altLang="en-US" sz="2800" dirty="0" smtClean="0">
                <a:latin typeface="Arial" pitchFamily="34" charset="0"/>
              </a:rPr>
              <a:t>purpose for </a:t>
            </a:r>
            <a:r>
              <a:rPr lang="en-GB" altLang="en-US" sz="2800" dirty="0">
                <a:latin typeface="Arial" pitchFamily="34" charset="0"/>
              </a:rPr>
              <a:t>the following:</a:t>
            </a:r>
          </a:p>
        </p:txBody>
      </p:sp>
      <p:sp>
        <p:nvSpPr>
          <p:cNvPr id="14343" name="AutoShape 7"/>
          <p:cNvSpPr>
            <a:spLocks noChangeArrowheads="1"/>
          </p:cNvSpPr>
          <p:nvPr/>
        </p:nvSpPr>
        <p:spPr bwMode="auto">
          <a:xfrm>
            <a:off x="107505" y="1864658"/>
            <a:ext cx="4494588" cy="4357508"/>
          </a:xfrm>
          <a:prstGeom prst="roundRect">
            <a:avLst>
              <a:gd name="adj" fmla="val 16667"/>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dirty="0">
              <a:solidFill>
                <a:srgbClr val="00FFFF"/>
              </a:solidFill>
              <a:latin typeface="Arial" pitchFamily="34" charset="0"/>
            </a:endParaRPr>
          </a:p>
        </p:txBody>
      </p:sp>
      <p:sp>
        <p:nvSpPr>
          <p:cNvPr id="11" name="Content Placeholder 2"/>
          <p:cNvSpPr txBox="1">
            <a:spLocks/>
          </p:cNvSpPr>
          <p:nvPr/>
        </p:nvSpPr>
        <p:spPr>
          <a:xfrm>
            <a:off x="281613" y="2258166"/>
            <a:ext cx="4320479" cy="1368454"/>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en-AU" sz="2000" b="1" dirty="0" smtClean="0">
                <a:solidFill>
                  <a:schemeClr val="tx1"/>
                </a:solidFill>
              </a:rPr>
              <a:t>New…New…New…</a:t>
            </a:r>
          </a:p>
          <a:p>
            <a:pPr marL="0" indent="0">
              <a:spcBef>
                <a:spcPts val="0"/>
              </a:spcBef>
              <a:buFont typeface="Wingdings 2" pitchFamily="18" charset="2"/>
              <a:buNone/>
            </a:pPr>
            <a:r>
              <a:rPr lang="en-AU" sz="2000" b="1" dirty="0" smtClean="0">
                <a:solidFill>
                  <a:schemeClr val="tx1"/>
                </a:solidFill>
              </a:rPr>
              <a:t>Do you need a new car? This car has all you would want – DVD player; Xbox; CD player and it even drives all by itself.  All you have to do is sit in the seat, and let the car do everything for you.  Do you want one? Do you want one? Go get a gorgeous, groovy one today ….</a:t>
            </a:r>
          </a:p>
        </p:txBody>
      </p:sp>
      <p:pic>
        <p:nvPicPr>
          <p:cNvPr id="12" name="Picture 4" descr="C:\Users\Client\AppData\Local\Microsoft\Windows\Temporary Internet Files\Content.IE5\9DG87JQO\MP900403138[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03848" y="1966436"/>
            <a:ext cx="1084181" cy="725367"/>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a:hlinkClick r:id="rId4" action="ppaction://hlinksldjump"/>
          </p:cNvPr>
          <p:cNvSpPr>
            <a:spLocks noChangeArrowheads="1"/>
          </p:cNvSpPr>
          <p:nvPr/>
        </p:nvSpPr>
        <p:spPr bwMode="auto">
          <a:xfrm>
            <a:off x="5174840" y="3592190"/>
            <a:ext cx="2650908" cy="902444"/>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sz="2800" b="1" dirty="0" smtClean="0">
                <a:solidFill>
                  <a:srgbClr val="00B0F0"/>
                </a:solidFill>
                <a:latin typeface="Arial" pitchFamily="34" charset="0"/>
              </a:rPr>
              <a:t>Inform</a:t>
            </a:r>
            <a:endParaRPr lang="en-GB" altLang="en-US" sz="2800" b="1" dirty="0">
              <a:solidFill>
                <a:srgbClr val="00B0F0"/>
              </a:solidFill>
              <a:latin typeface="Arial" pitchFamily="34" charset="0"/>
            </a:endParaRPr>
          </a:p>
        </p:txBody>
      </p:sp>
      <p:sp>
        <p:nvSpPr>
          <p:cNvPr id="14" name="AutoShape 5">
            <a:hlinkClick r:id="rId5" action="ppaction://hlinksldjump"/>
          </p:cNvPr>
          <p:cNvSpPr>
            <a:spLocks noChangeArrowheads="1"/>
          </p:cNvSpPr>
          <p:nvPr/>
        </p:nvSpPr>
        <p:spPr bwMode="auto">
          <a:xfrm>
            <a:off x="5174840" y="2258166"/>
            <a:ext cx="2664296" cy="960443"/>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sz="2800" b="1" dirty="0" smtClean="0">
                <a:solidFill>
                  <a:srgbClr val="FF0000"/>
                </a:solidFill>
                <a:latin typeface="Arial" pitchFamily="34" charset="0"/>
              </a:rPr>
              <a:t>Persuade</a:t>
            </a:r>
            <a:endParaRPr lang="en-GB" altLang="en-US" sz="2800" b="1" dirty="0">
              <a:solidFill>
                <a:srgbClr val="FF0000"/>
              </a:solidFill>
              <a:latin typeface="Arial" pitchFamily="34" charset="0"/>
            </a:endParaRPr>
          </a:p>
        </p:txBody>
      </p:sp>
      <p:sp>
        <p:nvSpPr>
          <p:cNvPr id="15" name="AutoShape 6">
            <a:hlinkClick r:id="rId4" action="ppaction://hlinksldjump"/>
          </p:cNvPr>
          <p:cNvSpPr>
            <a:spLocks noChangeArrowheads="1"/>
          </p:cNvSpPr>
          <p:nvPr/>
        </p:nvSpPr>
        <p:spPr bwMode="auto">
          <a:xfrm>
            <a:off x="5161452" y="4869160"/>
            <a:ext cx="2664296" cy="989620"/>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sz="2800" b="1" dirty="0" smtClean="0">
                <a:solidFill>
                  <a:srgbClr val="E6005D"/>
                </a:solidFill>
                <a:latin typeface="Arial" pitchFamily="34" charset="0"/>
              </a:rPr>
              <a:t>Entertain</a:t>
            </a:r>
            <a:endParaRPr lang="en-GB" altLang="en-US" sz="2400" dirty="0">
              <a:solidFill>
                <a:srgbClr val="00FFFF"/>
              </a:solidFill>
              <a:latin typeface="Arial" pitchFamily="34" charset="0"/>
            </a:endParaRPr>
          </a:p>
        </p:txBody>
      </p:sp>
      <p:sp>
        <p:nvSpPr>
          <p:cNvPr id="16" name="TextBox 15"/>
          <p:cNvSpPr txBox="1"/>
          <p:nvPr/>
        </p:nvSpPr>
        <p:spPr>
          <a:xfrm>
            <a:off x="4893704" y="6416013"/>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4"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143875" y="5786438"/>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dirty="0" smtClean="0"/>
              <a:t>The purpose people write 6</a:t>
            </a:r>
          </a:p>
        </p:txBody>
      </p:sp>
      <p:sp>
        <p:nvSpPr>
          <p:cNvPr id="14339" name="Text Box 3"/>
          <p:cNvSpPr txBox="1">
            <a:spLocks noChangeArrowheads="1"/>
          </p:cNvSpPr>
          <p:nvPr/>
        </p:nvSpPr>
        <p:spPr bwMode="auto">
          <a:xfrm>
            <a:off x="684213" y="1341438"/>
            <a:ext cx="74639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a:t>
            </a:r>
            <a:r>
              <a:rPr lang="en-GB" altLang="en-US" sz="2800" dirty="0">
                <a:latin typeface="Arial" pitchFamily="34" charset="0"/>
              </a:rPr>
              <a:t>correct </a:t>
            </a:r>
            <a:r>
              <a:rPr lang="en-GB" altLang="en-US" sz="2800" dirty="0" smtClean="0">
                <a:latin typeface="Arial" pitchFamily="34" charset="0"/>
              </a:rPr>
              <a:t>purpose for </a:t>
            </a:r>
            <a:r>
              <a:rPr lang="en-GB" altLang="en-US" sz="2800" dirty="0">
                <a:latin typeface="Arial" pitchFamily="34" charset="0"/>
              </a:rPr>
              <a:t>the following:</a:t>
            </a:r>
          </a:p>
        </p:txBody>
      </p:sp>
      <p:sp>
        <p:nvSpPr>
          <p:cNvPr id="14343" name="AutoShape 7"/>
          <p:cNvSpPr>
            <a:spLocks noChangeArrowheads="1"/>
          </p:cNvSpPr>
          <p:nvPr/>
        </p:nvSpPr>
        <p:spPr bwMode="auto">
          <a:xfrm>
            <a:off x="107505" y="1864658"/>
            <a:ext cx="4494588" cy="4357508"/>
          </a:xfrm>
          <a:prstGeom prst="roundRect">
            <a:avLst>
              <a:gd name="adj" fmla="val 16667"/>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dirty="0">
              <a:solidFill>
                <a:srgbClr val="00FFFF"/>
              </a:solidFill>
              <a:latin typeface="Arial" pitchFamily="34" charset="0"/>
            </a:endParaRPr>
          </a:p>
        </p:txBody>
      </p:sp>
      <p:sp>
        <p:nvSpPr>
          <p:cNvPr id="11" name="Content Placeholder 2"/>
          <p:cNvSpPr txBox="1">
            <a:spLocks/>
          </p:cNvSpPr>
          <p:nvPr/>
        </p:nvSpPr>
        <p:spPr>
          <a:xfrm>
            <a:off x="281614" y="1883207"/>
            <a:ext cx="4320479" cy="1368454"/>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AU" sz="2000" b="1" dirty="0">
                <a:solidFill>
                  <a:schemeClr val="tx1"/>
                </a:solidFill>
              </a:rPr>
              <a:t>Once upon a time, there was a cat, a dog, and a tiny little mouse.  The little mouse wanted to play with the cat and the dog, but the cat didn’t want to play with anyone.  This made the little mouse very sad, because the cat seemed lonely.  The dog and the mouse came up with a plan to help the cat be happy.  It worked, and they all played happily together forever.</a:t>
            </a:r>
            <a:endParaRPr lang="en-AU" sz="2000" b="1" dirty="0" smtClean="0">
              <a:solidFill>
                <a:schemeClr val="tx1"/>
              </a:solidFill>
            </a:endParaRPr>
          </a:p>
        </p:txBody>
      </p:sp>
      <p:sp>
        <p:nvSpPr>
          <p:cNvPr id="13" name="AutoShape 4">
            <a:hlinkClick r:id="rId3" action="ppaction://hlinksldjump"/>
          </p:cNvPr>
          <p:cNvSpPr>
            <a:spLocks noChangeArrowheads="1"/>
          </p:cNvSpPr>
          <p:nvPr/>
        </p:nvSpPr>
        <p:spPr bwMode="auto">
          <a:xfrm>
            <a:off x="5478953" y="3602782"/>
            <a:ext cx="2669162" cy="762322"/>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00B0F0"/>
                </a:solidFill>
                <a:latin typeface="Arial" pitchFamily="34" charset="0"/>
              </a:rPr>
              <a:t>Inform</a:t>
            </a:r>
            <a:endParaRPr lang="en-GB" altLang="en-US" sz="2800" b="1" dirty="0">
              <a:solidFill>
                <a:srgbClr val="00B0F0"/>
              </a:solidFill>
              <a:latin typeface="Arial" pitchFamily="34" charset="0"/>
            </a:endParaRPr>
          </a:p>
        </p:txBody>
      </p:sp>
      <p:sp>
        <p:nvSpPr>
          <p:cNvPr id="14" name="AutoShape 5">
            <a:hlinkClick r:id="rId4" action="ppaction://hlinksldjump"/>
          </p:cNvPr>
          <p:cNvSpPr>
            <a:spLocks noChangeArrowheads="1"/>
          </p:cNvSpPr>
          <p:nvPr/>
        </p:nvSpPr>
        <p:spPr bwMode="auto">
          <a:xfrm>
            <a:off x="5448324" y="4581128"/>
            <a:ext cx="2699791" cy="864096"/>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E6005D"/>
                </a:solidFill>
                <a:latin typeface="Arial" pitchFamily="34" charset="0"/>
              </a:rPr>
              <a:t>Entertain</a:t>
            </a:r>
            <a:endParaRPr lang="en-GB" altLang="en-US" sz="2800" b="1" dirty="0">
              <a:solidFill>
                <a:srgbClr val="E6005D"/>
              </a:solidFill>
              <a:latin typeface="Arial" pitchFamily="34" charset="0"/>
            </a:endParaRPr>
          </a:p>
        </p:txBody>
      </p:sp>
      <p:sp>
        <p:nvSpPr>
          <p:cNvPr id="15" name="AutoShape 6">
            <a:hlinkClick r:id="rId3" action="ppaction://hlinksldjump"/>
          </p:cNvPr>
          <p:cNvSpPr>
            <a:spLocks noChangeArrowheads="1"/>
          </p:cNvSpPr>
          <p:nvPr/>
        </p:nvSpPr>
        <p:spPr bwMode="auto">
          <a:xfrm>
            <a:off x="5418633" y="2492896"/>
            <a:ext cx="2609752" cy="758765"/>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FF0000"/>
                </a:solidFill>
                <a:latin typeface="Arial" pitchFamily="34" charset="0"/>
              </a:rPr>
              <a:t>Persuade</a:t>
            </a:r>
            <a:endParaRPr lang="en-GB" altLang="en-US" sz="2800" b="1" dirty="0">
              <a:solidFill>
                <a:srgbClr val="FF0000"/>
              </a:solidFill>
              <a:latin typeface="Arial" pitchFamily="34" charset="0"/>
            </a:endParaRPr>
          </a:p>
        </p:txBody>
      </p:sp>
      <p:sp>
        <p:nvSpPr>
          <p:cNvPr id="16" name="TextBox 15"/>
          <p:cNvSpPr txBox="1"/>
          <p:nvPr/>
        </p:nvSpPr>
        <p:spPr>
          <a:xfrm>
            <a:off x="4932040" y="6435547"/>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extLst>
      <p:ext uri="{BB962C8B-B14F-4D97-AF65-F5344CB8AC3E}">
        <p14:creationId xmlns:p14="http://schemas.microsoft.com/office/powerpoint/2010/main" val="1052079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4"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143875" y="5786438"/>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660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7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GB" altLang="en-US" dirty="0" smtClean="0"/>
              <a:t>The purpose people write 1</a:t>
            </a:r>
          </a:p>
        </p:txBody>
      </p:sp>
      <p:sp>
        <p:nvSpPr>
          <p:cNvPr id="2051" name="Text Box 3"/>
          <p:cNvSpPr txBox="1">
            <a:spLocks noChangeArrowheads="1"/>
          </p:cNvSpPr>
          <p:nvPr/>
        </p:nvSpPr>
        <p:spPr bwMode="auto">
          <a:xfrm>
            <a:off x="684213" y="1341438"/>
            <a:ext cx="74639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a:t>
            </a:r>
            <a:r>
              <a:rPr lang="en-GB" altLang="en-US" sz="2800" dirty="0">
                <a:latin typeface="Arial" pitchFamily="34" charset="0"/>
              </a:rPr>
              <a:t>correct </a:t>
            </a:r>
            <a:r>
              <a:rPr lang="en-GB" altLang="en-US" sz="2800" dirty="0" smtClean="0">
                <a:latin typeface="Arial" pitchFamily="34" charset="0"/>
              </a:rPr>
              <a:t>purpose for </a:t>
            </a:r>
            <a:r>
              <a:rPr lang="en-GB" altLang="en-US" sz="2800" dirty="0">
                <a:latin typeface="Arial" pitchFamily="34" charset="0"/>
              </a:rPr>
              <a:t>the following:</a:t>
            </a:r>
          </a:p>
        </p:txBody>
      </p:sp>
      <p:sp>
        <p:nvSpPr>
          <p:cNvPr id="2055" name="AutoShape 7"/>
          <p:cNvSpPr>
            <a:spLocks noChangeArrowheads="1"/>
          </p:cNvSpPr>
          <p:nvPr/>
        </p:nvSpPr>
        <p:spPr bwMode="auto">
          <a:xfrm>
            <a:off x="323975" y="2204864"/>
            <a:ext cx="4392488" cy="3528392"/>
          </a:xfrm>
          <a:prstGeom prst="roundRect">
            <a:avLst>
              <a:gd name="adj" fmla="val 16667"/>
            </a:avLst>
          </a:prstGeom>
          <a:solidFill>
            <a:srgbClr val="FFC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sz="4000" dirty="0">
              <a:solidFill>
                <a:srgbClr val="00FFFF"/>
              </a:solidFill>
              <a:latin typeface="Arial" pitchFamily="34" charset="0"/>
            </a:endParaRPr>
          </a:p>
        </p:txBody>
      </p:sp>
      <p:sp>
        <p:nvSpPr>
          <p:cNvPr id="8" name="Content Placeholder 2"/>
          <p:cNvSpPr txBox="1">
            <a:spLocks/>
          </p:cNvSpPr>
          <p:nvPr/>
        </p:nvSpPr>
        <p:spPr>
          <a:xfrm>
            <a:off x="539552" y="2603978"/>
            <a:ext cx="3831998" cy="2626835"/>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en-AU" b="1" dirty="0" smtClean="0">
                <a:solidFill>
                  <a:schemeClr val="tx1"/>
                </a:solidFill>
              </a:rPr>
              <a:t>Cats make the best pets.  They can be funny, cute and nice to cuddle.  You should get yourself a cat.</a:t>
            </a:r>
          </a:p>
        </p:txBody>
      </p:sp>
      <p:sp>
        <p:nvSpPr>
          <p:cNvPr id="16" name="AutoShape 4">
            <a:hlinkClick r:id="rId2" action="ppaction://hlinksldjump"/>
          </p:cNvPr>
          <p:cNvSpPr>
            <a:spLocks noChangeArrowheads="1"/>
          </p:cNvSpPr>
          <p:nvPr/>
        </p:nvSpPr>
        <p:spPr bwMode="auto">
          <a:xfrm>
            <a:off x="5105264" y="2204864"/>
            <a:ext cx="3042851" cy="975686"/>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FF0000"/>
                </a:solidFill>
                <a:latin typeface="Arial" pitchFamily="34" charset="0"/>
              </a:rPr>
              <a:t>Persuade</a:t>
            </a:r>
            <a:endParaRPr lang="en-GB" altLang="en-US" b="1" dirty="0">
              <a:solidFill>
                <a:srgbClr val="FF0000"/>
              </a:solidFill>
              <a:latin typeface="Arial" pitchFamily="34" charset="0"/>
            </a:endParaRPr>
          </a:p>
        </p:txBody>
      </p:sp>
      <p:sp>
        <p:nvSpPr>
          <p:cNvPr id="17" name="AutoShape 5">
            <a:hlinkClick r:id="rId3" action="ppaction://hlinksldjump"/>
          </p:cNvPr>
          <p:cNvSpPr>
            <a:spLocks noChangeArrowheads="1"/>
          </p:cNvSpPr>
          <p:nvPr/>
        </p:nvSpPr>
        <p:spPr bwMode="auto">
          <a:xfrm>
            <a:off x="5138125" y="3356992"/>
            <a:ext cx="3042851" cy="885047"/>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00B0F0"/>
                </a:solidFill>
                <a:latin typeface="Arial" pitchFamily="34" charset="0"/>
              </a:rPr>
              <a:t>Inform</a:t>
            </a:r>
            <a:endParaRPr lang="en-GB" altLang="en-US" b="1" dirty="0">
              <a:solidFill>
                <a:srgbClr val="00B0F0"/>
              </a:solidFill>
              <a:latin typeface="Arial" pitchFamily="34" charset="0"/>
            </a:endParaRPr>
          </a:p>
        </p:txBody>
      </p:sp>
      <p:sp>
        <p:nvSpPr>
          <p:cNvPr id="18" name="AutoShape 6">
            <a:hlinkClick r:id="rId3" action="ppaction://hlinksldjump"/>
          </p:cNvPr>
          <p:cNvSpPr>
            <a:spLocks noChangeArrowheads="1"/>
          </p:cNvSpPr>
          <p:nvPr/>
        </p:nvSpPr>
        <p:spPr bwMode="auto">
          <a:xfrm>
            <a:off x="5138125" y="4509120"/>
            <a:ext cx="3033115" cy="863699"/>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E6005D"/>
                </a:solidFill>
                <a:latin typeface="Arial" pitchFamily="34" charset="0"/>
              </a:rPr>
              <a:t>Entertain</a:t>
            </a:r>
            <a:endParaRPr lang="en-GB" altLang="en-US" b="1" dirty="0">
              <a:solidFill>
                <a:srgbClr val="E6005D"/>
              </a:solidFill>
              <a:latin typeface="Arial" pitchFamily="34" charset="0"/>
            </a:endParaRPr>
          </a:p>
        </p:txBody>
      </p:sp>
      <p:sp>
        <p:nvSpPr>
          <p:cNvPr id="4" name="TextBox 3"/>
          <p:cNvSpPr txBox="1"/>
          <p:nvPr/>
        </p:nvSpPr>
        <p:spPr>
          <a:xfrm>
            <a:off x="4860032" y="6235492"/>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844824"/>
            <a:ext cx="6003567" cy="1862048"/>
          </a:xfrm>
          <a:prstGeom prst="rect">
            <a:avLst/>
          </a:prstGeom>
          <a:noFill/>
        </p:spPr>
        <p:txBody>
          <a:bodyPr wrap="none" lIns="91440" tIns="45720" rIns="91440" bIns="45720">
            <a:spAutoFit/>
          </a:bodyPr>
          <a:lstStyle/>
          <a:p>
            <a:pPr algn="ctr"/>
            <a:r>
              <a:rPr lang="en-US" sz="11500" b="1" cap="none" spc="0" dirty="0" smtClean="0">
                <a:ln w="12700">
                  <a:solidFill>
                    <a:schemeClr val="tx2">
                      <a:satMod val="155000"/>
                    </a:schemeClr>
                  </a:solidFill>
                  <a:prstDash val="solid"/>
                </a:ln>
                <a:solidFill>
                  <a:srgbClr val="DE110C"/>
                </a:solidFill>
                <a:effectLst>
                  <a:outerShdw blurRad="41275" dist="20320" dir="1800000" algn="tl" rotWithShape="0">
                    <a:srgbClr val="000000">
                      <a:alpha val="40000"/>
                    </a:srgbClr>
                  </a:outerShdw>
                </a:effectLst>
              </a:rPr>
              <a:t>The End</a:t>
            </a:r>
            <a:endParaRPr lang="en-US" sz="11500" b="1" cap="none" spc="0" dirty="0">
              <a:ln w="12700">
                <a:solidFill>
                  <a:schemeClr val="tx2">
                    <a:satMod val="155000"/>
                  </a:schemeClr>
                </a:solidFill>
                <a:prstDash val="solid"/>
              </a:ln>
              <a:solidFill>
                <a:srgbClr val="DE110C"/>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2270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4"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60432" y="5023470"/>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GB" altLang="en-US" dirty="0" smtClean="0"/>
              <a:t>The purpose people write 2</a:t>
            </a:r>
          </a:p>
        </p:txBody>
      </p:sp>
      <p:sp>
        <p:nvSpPr>
          <p:cNvPr id="5123" name="Text Box 5"/>
          <p:cNvSpPr txBox="1">
            <a:spLocks noChangeArrowheads="1"/>
          </p:cNvSpPr>
          <p:nvPr/>
        </p:nvSpPr>
        <p:spPr bwMode="auto">
          <a:xfrm>
            <a:off x="684213" y="1341438"/>
            <a:ext cx="73436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a:t>
            </a:r>
            <a:r>
              <a:rPr lang="en-GB" altLang="en-US" sz="2800" dirty="0">
                <a:latin typeface="Arial" pitchFamily="34" charset="0"/>
              </a:rPr>
              <a:t>correct </a:t>
            </a:r>
            <a:r>
              <a:rPr lang="en-GB" altLang="en-US" sz="2800" dirty="0" smtClean="0">
                <a:latin typeface="Arial" pitchFamily="34" charset="0"/>
              </a:rPr>
              <a:t>purpose for </a:t>
            </a:r>
            <a:r>
              <a:rPr lang="en-GB" altLang="en-US" sz="2800" dirty="0">
                <a:latin typeface="Arial" pitchFamily="34" charset="0"/>
              </a:rPr>
              <a:t>the following:</a:t>
            </a:r>
          </a:p>
        </p:txBody>
      </p:sp>
      <p:sp>
        <p:nvSpPr>
          <p:cNvPr id="5127" name="AutoShape 10"/>
          <p:cNvSpPr>
            <a:spLocks noChangeArrowheads="1"/>
          </p:cNvSpPr>
          <p:nvPr/>
        </p:nvSpPr>
        <p:spPr bwMode="auto">
          <a:xfrm>
            <a:off x="395536" y="1994815"/>
            <a:ext cx="5048360" cy="4098481"/>
          </a:xfrm>
          <a:prstGeom prst="roundRect">
            <a:avLst>
              <a:gd name="adj" fmla="val 16667"/>
            </a:avLst>
          </a:prstGeom>
          <a:solidFill>
            <a:srgbClr val="FFC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sz="4000" dirty="0">
              <a:solidFill>
                <a:srgbClr val="00FFFF"/>
              </a:solidFill>
              <a:latin typeface="Arial" pitchFamily="34" charset="0"/>
            </a:endParaRPr>
          </a:p>
        </p:txBody>
      </p:sp>
      <p:sp>
        <p:nvSpPr>
          <p:cNvPr id="9" name="Content Placeholder 2"/>
          <p:cNvSpPr txBox="1">
            <a:spLocks/>
          </p:cNvSpPr>
          <p:nvPr/>
        </p:nvSpPr>
        <p:spPr>
          <a:xfrm>
            <a:off x="289518" y="2246129"/>
            <a:ext cx="5362601" cy="1768854"/>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en-AU" b="1" dirty="0" smtClean="0">
                <a:solidFill>
                  <a:srgbClr val="0070C0"/>
                </a:solidFill>
              </a:rPr>
              <a:t>It’s New! It’s Refreshing! It’s…….</a:t>
            </a:r>
          </a:p>
          <a:p>
            <a:pPr marL="68580" indent="0">
              <a:buFont typeface="Wingdings 2" pitchFamily="18" charset="2"/>
              <a:buNone/>
            </a:pPr>
            <a:r>
              <a:rPr lang="en-AU" b="1" dirty="0" smtClean="0">
                <a:solidFill>
                  <a:schemeClr val="tx1"/>
                </a:solidFill>
              </a:rPr>
              <a:t>**Lucky Lemony Lollipops**</a:t>
            </a:r>
          </a:p>
          <a:p>
            <a:pPr marL="68580" indent="0" algn="ctr">
              <a:buFont typeface="Wingdings 2" pitchFamily="18" charset="2"/>
              <a:buNone/>
            </a:pPr>
            <a:r>
              <a:rPr lang="en-AU" b="1" dirty="0" smtClean="0">
                <a:solidFill>
                  <a:schemeClr val="tx1"/>
                </a:solidFill>
              </a:rPr>
              <a:t>These are the best lollipops in the whole world.</a:t>
            </a:r>
          </a:p>
          <a:p>
            <a:pPr marL="68580" indent="0" algn="ctr">
              <a:buFont typeface="Wingdings 2" pitchFamily="18" charset="2"/>
              <a:buNone/>
            </a:pPr>
            <a:r>
              <a:rPr lang="en-AU" b="1" dirty="0" smtClean="0">
                <a:solidFill>
                  <a:schemeClr val="tx1"/>
                </a:solidFill>
              </a:rPr>
              <a:t>They will help you laugh, learn and be lively.</a:t>
            </a:r>
          </a:p>
          <a:p>
            <a:pPr marL="68580" indent="0" algn="ctr">
              <a:buFont typeface="Wingdings 2" pitchFamily="18" charset="2"/>
              <a:buNone/>
            </a:pPr>
            <a:r>
              <a:rPr lang="en-AU" b="1" dirty="0" smtClean="0">
                <a:solidFill>
                  <a:schemeClr val="tx1"/>
                </a:solidFill>
              </a:rPr>
              <a:t>Go out and buy some…..today </a:t>
            </a:r>
            <a:r>
              <a:rPr lang="en-AU" b="1" dirty="0" smtClean="0">
                <a:solidFill>
                  <a:schemeClr val="tx1"/>
                </a:solidFill>
                <a:sym typeface="Wingdings" panose="05000000000000000000" pitchFamily="2" charset="2"/>
              </a:rPr>
              <a:t></a:t>
            </a:r>
            <a:endParaRPr lang="en-AU" b="1" dirty="0">
              <a:solidFill>
                <a:schemeClr val="tx1"/>
              </a:solidFill>
            </a:endParaRPr>
          </a:p>
        </p:txBody>
      </p:sp>
      <p:pic>
        <p:nvPicPr>
          <p:cNvPr id="8" name="Picture 2" descr="C:\Users\Client\AppData\Local\Microsoft\Windows\Temporary Internet Files\Content.IE5\LVXC1PEP\MP900314260[1].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4858579" y="2424911"/>
            <a:ext cx="838074" cy="954164"/>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7">
            <a:hlinkClick r:id="rId3" action="ppaction://hlinksldjump"/>
          </p:cNvPr>
          <p:cNvSpPr>
            <a:spLocks noChangeArrowheads="1"/>
          </p:cNvSpPr>
          <p:nvPr/>
        </p:nvSpPr>
        <p:spPr bwMode="auto">
          <a:xfrm>
            <a:off x="5820962" y="3431854"/>
            <a:ext cx="2881796" cy="1272639"/>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00B0F0"/>
                </a:solidFill>
                <a:latin typeface="Arial" pitchFamily="34" charset="0"/>
              </a:rPr>
              <a:t>Inform</a:t>
            </a:r>
            <a:endParaRPr lang="en-GB" altLang="en-US" b="1" dirty="0">
              <a:solidFill>
                <a:srgbClr val="00B0F0"/>
              </a:solidFill>
              <a:latin typeface="Arial" pitchFamily="34" charset="0"/>
            </a:endParaRPr>
          </a:p>
        </p:txBody>
      </p:sp>
      <p:sp>
        <p:nvSpPr>
          <p:cNvPr id="14" name="AutoShape 8">
            <a:hlinkClick r:id="rId4" action="ppaction://hlinksldjump"/>
          </p:cNvPr>
          <p:cNvSpPr>
            <a:spLocks noChangeArrowheads="1"/>
          </p:cNvSpPr>
          <p:nvPr/>
        </p:nvSpPr>
        <p:spPr bwMode="auto">
          <a:xfrm>
            <a:off x="5820962" y="2144031"/>
            <a:ext cx="2881796" cy="1235044"/>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FF0000"/>
                </a:solidFill>
                <a:latin typeface="Arial" pitchFamily="34" charset="0"/>
              </a:rPr>
              <a:t>Persuade</a:t>
            </a:r>
            <a:endParaRPr lang="en-GB" altLang="en-US" b="1" dirty="0">
              <a:solidFill>
                <a:srgbClr val="FF0000"/>
              </a:solidFill>
              <a:latin typeface="Arial" pitchFamily="34" charset="0"/>
            </a:endParaRPr>
          </a:p>
        </p:txBody>
      </p:sp>
      <p:sp>
        <p:nvSpPr>
          <p:cNvPr id="15" name="AutoShape 9">
            <a:hlinkClick r:id="rId3" action="ppaction://hlinksldjump"/>
          </p:cNvPr>
          <p:cNvSpPr>
            <a:spLocks noChangeArrowheads="1"/>
          </p:cNvSpPr>
          <p:nvPr/>
        </p:nvSpPr>
        <p:spPr bwMode="auto">
          <a:xfrm>
            <a:off x="5794660" y="4725144"/>
            <a:ext cx="2881796" cy="1217567"/>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E6005D"/>
                </a:solidFill>
                <a:latin typeface="Arial" pitchFamily="34" charset="0"/>
              </a:rPr>
              <a:t>Entertain</a:t>
            </a:r>
            <a:endParaRPr lang="en-GB" altLang="en-US" b="1" dirty="0">
              <a:solidFill>
                <a:srgbClr val="E6005D"/>
              </a:solidFill>
              <a:latin typeface="Arial" pitchFamily="34" charset="0"/>
            </a:endParaRPr>
          </a:p>
        </p:txBody>
      </p:sp>
      <p:sp>
        <p:nvSpPr>
          <p:cNvPr id="16" name="TextBox 15"/>
          <p:cNvSpPr txBox="1"/>
          <p:nvPr/>
        </p:nvSpPr>
        <p:spPr>
          <a:xfrm>
            <a:off x="4860032" y="6235492"/>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8">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5"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143875" y="5786438"/>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MMAG00373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00213"/>
            <a:ext cx="360045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MSj0074692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429625" y="614362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42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dirty="0" smtClean="0"/>
              <a:t>The purpose people write 3</a:t>
            </a:r>
          </a:p>
        </p:txBody>
      </p:sp>
      <p:sp>
        <p:nvSpPr>
          <p:cNvPr id="8195" name="Text Box 3"/>
          <p:cNvSpPr txBox="1">
            <a:spLocks noChangeArrowheads="1"/>
          </p:cNvSpPr>
          <p:nvPr/>
        </p:nvSpPr>
        <p:spPr bwMode="auto">
          <a:xfrm>
            <a:off x="684213" y="1341438"/>
            <a:ext cx="73436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r>
              <a:rPr lang="en-GB" altLang="en-US" sz="2800" dirty="0" smtClean="0">
                <a:latin typeface="Arial" pitchFamily="34" charset="0"/>
              </a:rPr>
              <a:t>Choose the correct purpose for the </a:t>
            </a:r>
            <a:r>
              <a:rPr lang="en-GB" altLang="en-US" sz="2800" dirty="0">
                <a:latin typeface="Arial" pitchFamily="34" charset="0"/>
              </a:rPr>
              <a:t>following:</a:t>
            </a:r>
          </a:p>
        </p:txBody>
      </p:sp>
      <p:sp>
        <p:nvSpPr>
          <p:cNvPr id="8199" name="AutoShape 7"/>
          <p:cNvSpPr>
            <a:spLocks noChangeArrowheads="1"/>
          </p:cNvSpPr>
          <p:nvPr/>
        </p:nvSpPr>
        <p:spPr bwMode="auto">
          <a:xfrm>
            <a:off x="395536" y="1860550"/>
            <a:ext cx="4896544" cy="3944714"/>
          </a:xfrm>
          <a:prstGeom prst="roundRect">
            <a:avLst>
              <a:gd name="adj" fmla="val 16667"/>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endParaRPr lang="en-GB" altLang="en-US" dirty="0">
              <a:solidFill>
                <a:srgbClr val="00FFFF"/>
              </a:solidFill>
              <a:latin typeface="Arial" pitchFamily="34" charset="0"/>
            </a:endParaRPr>
          </a:p>
        </p:txBody>
      </p:sp>
      <p:sp>
        <p:nvSpPr>
          <p:cNvPr id="8" name="Content Placeholder 2"/>
          <p:cNvSpPr txBox="1">
            <a:spLocks/>
          </p:cNvSpPr>
          <p:nvPr/>
        </p:nvSpPr>
        <p:spPr>
          <a:xfrm>
            <a:off x="719572" y="2204864"/>
            <a:ext cx="4248472" cy="2808010"/>
          </a:xfrm>
          <a:prstGeom prst="rect">
            <a:avLst/>
          </a:prstGeom>
          <a:ln>
            <a:noFill/>
          </a:ln>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en-AU" sz="1800" b="1" dirty="0" smtClean="0">
                <a:solidFill>
                  <a:schemeClr val="tx1"/>
                </a:solidFill>
              </a:rPr>
              <a:t>It was almost Christmas time and Samuel had been playing games with his friends in the lounge room.  Suddenly, Samuel’s  kitten Samantha sneakily scampered up the </a:t>
            </a:r>
            <a:r>
              <a:rPr lang="en-AU" sz="1800" b="1" dirty="0">
                <a:solidFill>
                  <a:schemeClr val="tx1"/>
                </a:solidFill>
              </a:rPr>
              <a:t>superb</a:t>
            </a:r>
            <a:r>
              <a:rPr lang="en-AU" sz="1800" b="1" dirty="0" smtClean="0">
                <a:solidFill>
                  <a:schemeClr val="tx1"/>
                </a:solidFill>
              </a:rPr>
              <a:t> Christmas tree.  Tassie played in the tree, knocking the decorations off the tree.  Samuel and his friends laughed at the rascally kitten.</a:t>
            </a:r>
          </a:p>
        </p:txBody>
      </p:sp>
      <p:sp>
        <p:nvSpPr>
          <p:cNvPr id="15" name="AutoShape 4">
            <a:hlinkClick r:id="rId2" action="ppaction://hlinksldjump"/>
          </p:cNvPr>
          <p:cNvSpPr>
            <a:spLocks noChangeArrowheads="1"/>
          </p:cNvSpPr>
          <p:nvPr/>
        </p:nvSpPr>
        <p:spPr bwMode="auto">
          <a:xfrm>
            <a:off x="5580112" y="4653136"/>
            <a:ext cx="2808312" cy="992842"/>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E6005D"/>
                </a:solidFill>
                <a:latin typeface="Arial" pitchFamily="34" charset="0"/>
              </a:rPr>
              <a:t>Entertain</a:t>
            </a:r>
            <a:endParaRPr lang="en-GB" altLang="en-US" b="1" dirty="0">
              <a:solidFill>
                <a:srgbClr val="E6005D"/>
              </a:solidFill>
              <a:latin typeface="Arial" pitchFamily="34" charset="0"/>
            </a:endParaRPr>
          </a:p>
        </p:txBody>
      </p:sp>
      <p:sp>
        <p:nvSpPr>
          <p:cNvPr id="16" name="AutoShape 5">
            <a:hlinkClick r:id="rId3" action="ppaction://hlinksldjump"/>
          </p:cNvPr>
          <p:cNvSpPr>
            <a:spLocks noChangeArrowheads="1"/>
          </p:cNvSpPr>
          <p:nvPr/>
        </p:nvSpPr>
        <p:spPr bwMode="auto">
          <a:xfrm>
            <a:off x="5508104" y="1864658"/>
            <a:ext cx="2808312" cy="992842"/>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FF0000"/>
                </a:solidFill>
                <a:latin typeface="Arial" pitchFamily="34" charset="0"/>
              </a:rPr>
              <a:t>Persuade</a:t>
            </a:r>
            <a:endParaRPr lang="en-GB" altLang="en-US" b="1" dirty="0">
              <a:solidFill>
                <a:srgbClr val="FF0000"/>
              </a:solidFill>
              <a:latin typeface="Arial" pitchFamily="34" charset="0"/>
            </a:endParaRPr>
          </a:p>
        </p:txBody>
      </p:sp>
      <p:sp>
        <p:nvSpPr>
          <p:cNvPr id="17" name="AutoShape 6">
            <a:hlinkClick r:id="rId3" action="ppaction://hlinksldjump"/>
          </p:cNvPr>
          <p:cNvSpPr>
            <a:spLocks noChangeArrowheads="1"/>
          </p:cNvSpPr>
          <p:nvPr/>
        </p:nvSpPr>
        <p:spPr bwMode="auto">
          <a:xfrm>
            <a:off x="5580112" y="3234001"/>
            <a:ext cx="2808311" cy="992842"/>
          </a:xfrm>
          <a:prstGeom prst="roundRect">
            <a:avLst>
              <a:gd name="adj" fmla="val 16667"/>
            </a:avLst>
          </a:prstGeom>
          <a:solidFill>
            <a:srgbClr val="00008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eaLnBrk="1" hangingPunct="1">
              <a:spcBef>
                <a:spcPct val="0"/>
              </a:spcBef>
              <a:buFontTx/>
              <a:buNone/>
            </a:pPr>
            <a:r>
              <a:rPr lang="en-GB" altLang="en-US" b="1" dirty="0" smtClean="0">
                <a:solidFill>
                  <a:srgbClr val="00B0F0"/>
                </a:solidFill>
                <a:latin typeface="Arial" pitchFamily="34" charset="0"/>
              </a:rPr>
              <a:t>Inform</a:t>
            </a:r>
            <a:endParaRPr lang="en-GB" altLang="en-US" b="1" dirty="0">
              <a:solidFill>
                <a:srgbClr val="00B0F0"/>
              </a:solidFill>
              <a:latin typeface="Arial" pitchFamily="34" charset="0"/>
            </a:endParaRPr>
          </a:p>
        </p:txBody>
      </p:sp>
      <p:sp>
        <p:nvSpPr>
          <p:cNvPr id="18" name="TextBox 17"/>
          <p:cNvSpPr txBox="1"/>
          <p:nvPr/>
        </p:nvSpPr>
        <p:spPr>
          <a:xfrm>
            <a:off x="4860032" y="6435547"/>
            <a:ext cx="4283968" cy="400110"/>
          </a:xfrm>
          <a:prstGeom prst="rect">
            <a:avLst/>
          </a:prstGeom>
          <a:noFill/>
        </p:spPr>
        <p:txBody>
          <a:bodyPr wrap="square" rtlCol="0">
            <a:spAutoFit/>
          </a:bodyPr>
          <a:lstStyle/>
          <a:p>
            <a:r>
              <a:rPr lang="en-AU" sz="1000" dirty="0" smtClean="0"/>
              <a:t>This resource adapted by Linnea Mead, from:</a:t>
            </a:r>
          </a:p>
          <a:p>
            <a:r>
              <a:rPr lang="en-AU" sz="1000" dirty="0" smtClean="0"/>
              <a:t>http://www.Tes.co.uk/Teaching-Resource/Superlatives-Quiz-60427191</a:t>
            </a:r>
            <a:endParaRPr lang="en-AU"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MMj0282753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557338"/>
            <a:ext cx="34925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a:hlinkClick r:id="" action="ppaction://hlinkshowjump?jump=previousslide"/>
          </p:cNvPr>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Verdana" pitchFamily="34" charset="0"/>
              </a:defRPr>
            </a:lvl1pPr>
            <a:lvl2pPr marL="742950" indent="-285750" eaLnBrk="0" hangingPunct="0">
              <a:spcBef>
                <a:spcPct val="20000"/>
              </a:spcBef>
              <a:buChar char="–"/>
              <a:defRPr sz="2800">
                <a:solidFill>
                  <a:schemeClr val="tx1"/>
                </a:solidFill>
                <a:latin typeface="Verdana" pitchFamily="34" charset="0"/>
              </a:defRPr>
            </a:lvl2pPr>
            <a:lvl3pPr marL="1143000" indent="-228600" eaLnBrk="0" hangingPunct="0">
              <a:spcBef>
                <a:spcPct val="20000"/>
              </a:spcBef>
              <a:buChar char="•"/>
              <a:defRPr sz="24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eaLnBrk="1" hangingPunct="1">
              <a:spcBef>
                <a:spcPct val="0"/>
              </a:spcBef>
              <a:buFontTx/>
              <a:buNone/>
            </a:pPr>
            <a:endParaRPr lang="en-US" altLang="en-US" sz="1800">
              <a:latin typeface="Arial" pitchFamily="34" charset="0"/>
            </a:endParaRPr>
          </a:p>
        </p:txBody>
      </p:sp>
      <p:pic>
        <p:nvPicPr>
          <p:cNvPr id="4" name="MSj0388486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143875" y="5786438"/>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5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563</Words>
  <Application>Microsoft Office PowerPoint</Application>
  <PresentationFormat>On-screen Show (4:3)</PresentationFormat>
  <Paragraphs>62</Paragraphs>
  <Slides>20</Slides>
  <Notes>2</Notes>
  <HiddenSlides>0</HiddenSlides>
  <MMClips>12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The purpose people write 1</vt:lpstr>
      <vt:lpstr>PowerPoint Presentation</vt:lpstr>
      <vt:lpstr>PowerPoint Presentation</vt:lpstr>
      <vt:lpstr>The purpose people write 2</vt:lpstr>
      <vt:lpstr>PowerPoint Presentation</vt:lpstr>
      <vt:lpstr>PowerPoint Presentation</vt:lpstr>
      <vt:lpstr>The purpose people write 3</vt:lpstr>
      <vt:lpstr>PowerPoint Presentation</vt:lpstr>
      <vt:lpstr>PowerPoint Presentation</vt:lpstr>
      <vt:lpstr>The purpose people write 4</vt:lpstr>
      <vt:lpstr>PowerPoint Presentation</vt:lpstr>
      <vt:lpstr>PowerPoint Presentation</vt:lpstr>
      <vt:lpstr>The purpose people write 5</vt:lpstr>
      <vt:lpstr>PowerPoint Presentation</vt:lpstr>
      <vt:lpstr>PowerPoint Presentation</vt:lpstr>
      <vt:lpstr>The purpose people write 6</vt:lpstr>
      <vt:lpstr>PowerPoint Presentation</vt:lpstr>
      <vt:lpstr>PowerPoint Presentation</vt:lpstr>
      <vt:lpstr>PowerPoint Presentation</vt:lpstr>
    </vt:vector>
  </TitlesOfParts>
  <Company>Mary Hare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s.thompson</dc:creator>
  <dc:description>Mary Hare School 2009</dc:description>
  <cp:lastModifiedBy>Client</cp:lastModifiedBy>
  <cp:revision>33</cp:revision>
  <dcterms:created xsi:type="dcterms:W3CDTF">2006-09-25T20:43:39Z</dcterms:created>
  <dcterms:modified xsi:type="dcterms:W3CDTF">2014-02-10T07:49:01Z</dcterms:modified>
</cp:coreProperties>
</file>